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0" r:id="rId3"/>
    <p:sldId id="301" r:id="rId4"/>
    <p:sldId id="302" r:id="rId5"/>
    <p:sldId id="259" r:id="rId6"/>
    <p:sldId id="299" r:id="rId7"/>
    <p:sldId id="303" r:id="rId8"/>
    <p:sldId id="304" r:id="rId9"/>
    <p:sldId id="305" r:id="rId10"/>
    <p:sldId id="306" r:id="rId11"/>
    <p:sldId id="307" r:id="rId12"/>
    <p:sldId id="308" r:id="rId13"/>
    <p:sldId id="310" r:id="rId14"/>
    <p:sldId id="309" r:id="rId15"/>
  </p:sldIdLst>
  <p:sldSz cx="12192000" cy="6858000"/>
  <p:notesSz cx="679132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Седнев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CC2E2A"/>
    <a:srgbClr val="28BE46"/>
    <a:srgbClr val="005A94"/>
    <a:srgbClr val="393939"/>
    <a:srgbClr val="686868"/>
    <a:srgbClr val="A2A1A1"/>
    <a:srgbClr val="6C6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667502-AB1E-45E8-853D-A5E7031984A8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02FFB1-B20C-4F96-A301-E99870C9C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77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A4D28C-9E41-42A4-91EC-A393B279280A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3674EB-C76A-44F1-ACAC-564450FA9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7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/>
          <a:srcRect t="-2" r="65521" b="15900"/>
          <a:stretch>
            <a:fillRect/>
          </a:stretch>
        </p:blipFill>
        <p:spPr bwMode="auto">
          <a:xfrm>
            <a:off x="0" y="0"/>
            <a:ext cx="420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-20638" y="0"/>
            <a:ext cx="4233863" cy="6862763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5037138" y="4892675"/>
            <a:ext cx="877887" cy="85725"/>
          </a:xfrm>
          <a:prstGeom prst="rect">
            <a:avLst/>
          </a:prstGeom>
          <a:solidFill>
            <a:srgbClr val="00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970463" y="609600"/>
            <a:ext cx="1155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>
            <a:extLst/>
          </p:cNvPr>
          <p:cNvSpPr txBox="1"/>
          <p:nvPr userDrawn="1"/>
        </p:nvSpPr>
        <p:spPr>
          <a:xfrm>
            <a:off x="6229350" y="623888"/>
            <a:ext cx="51911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Дзержинский политехнический институт (филиал)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ФБГОУ ВО «Нижегородский государственный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университет им. Р.Е. Алексеева»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0456" y="1894706"/>
            <a:ext cx="6760227" cy="2165607"/>
          </a:xfrm>
        </p:spPr>
        <p:txBody>
          <a:bodyPr anchor="b"/>
          <a:lstStyle>
            <a:lvl1pPr algn="l">
              <a:defRPr sz="3400" cap="all" spc="3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0453" y="4060314"/>
            <a:ext cx="6760227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5037137" y="6482496"/>
            <a:ext cx="1949451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4970591" y="4979008"/>
            <a:ext cx="4890103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 l="-104" t="-2" b="15746"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12"/>
          <p:cNvSpPr/>
          <p:nvPr userDrawn="1"/>
        </p:nvSpPr>
        <p:spPr>
          <a:xfrm>
            <a:off x="1795463" y="3386138"/>
            <a:ext cx="876300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93375" y="347663"/>
            <a:ext cx="1155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5"/>
            <a:ext cx="6757088" cy="1472143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7" y="3282805"/>
            <a:ext cx="8929127" cy="2894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038600" y="643890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139238" y="6438900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49EA83-8A26-42C1-8735-FB1258ABD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2"/>
          </p:nvPr>
        </p:nvSpPr>
        <p:spPr>
          <a:xfrm>
            <a:off x="209550" y="6438900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FDF42-3301-4CED-9AA3-9F60E87484C9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60050" y="357188"/>
            <a:ext cx="1119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9328356" cy="1048039"/>
          </a:xfrm>
        </p:spPr>
        <p:txBody>
          <a:bodyPr/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29202A-5AF4-475D-AE57-EC110EE82AB5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2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9F27-6590-4802-BCDF-DDB62816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338138"/>
            <a:ext cx="11144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C849D1-E75B-4EDE-AE3B-939901AB8CD1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2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0C7B-232A-4A9E-A732-A84DC811E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E2748-09D9-412E-B6FF-310A19BEAA6E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2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8F53-5A24-4CCE-BAC2-8023EE452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 b="68794"/>
          <a:stretch>
            <a:fillRect/>
          </a:stretch>
        </p:blipFill>
        <p:spPr bwMode="auto">
          <a:xfrm>
            <a:off x="0" y="0"/>
            <a:ext cx="1219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9"/>
          <p:cNvSpPr/>
          <p:nvPr userDrawn="1"/>
        </p:nvSpPr>
        <p:spPr>
          <a:xfrm>
            <a:off x="1984375" y="2951163"/>
            <a:ext cx="876300" cy="85725"/>
          </a:xfrm>
          <a:prstGeom prst="rect">
            <a:avLst/>
          </a:prstGeom>
          <a:solidFill>
            <a:srgbClr val="00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53650" y="609600"/>
            <a:ext cx="1155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001"/>
            <a:ext cx="8432800" cy="1579005"/>
          </a:xfr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8" y="3246442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9942513" y="6499225"/>
            <a:ext cx="1939925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BFDA-0AC1-4A11-833E-1C228A45C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1981200" y="649922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5"/>
          </p:nvPr>
        </p:nvSpPr>
        <p:spPr>
          <a:xfrm>
            <a:off x="149225" y="6499225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A3B13-317E-4613-8844-A6A3FEF92EC4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/>
          <a:srcRect b="68794"/>
          <a:stretch>
            <a:fillRect/>
          </a:stretch>
        </p:blipFill>
        <p:spPr bwMode="auto">
          <a:xfrm>
            <a:off x="0" y="0"/>
            <a:ext cx="1219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1"/>
          <p:cNvSpPr/>
          <p:nvPr userDrawn="1"/>
        </p:nvSpPr>
        <p:spPr>
          <a:xfrm>
            <a:off x="1984375" y="3741738"/>
            <a:ext cx="876300" cy="85725"/>
          </a:xfrm>
          <a:prstGeom prst="rect">
            <a:avLst/>
          </a:prstGeom>
          <a:solidFill>
            <a:srgbClr val="00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53650" y="609600"/>
            <a:ext cx="1155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001"/>
            <a:ext cx="8432800" cy="1579005"/>
          </a:xfr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7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1983759" y="2959151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5"/>
          </p:nvPr>
        </p:nvSpPr>
        <p:spPr>
          <a:xfrm>
            <a:off x="9942513" y="6499225"/>
            <a:ext cx="1939925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8EB0-4A68-413B-BA29-7DD82007C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1984375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7"/>
          </p:nvPr>
        </p:nvSpPr>
        <p:spPr>
          <a:xfrm>
            <a:off x="254000" y="6492875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5356D3-6FC0-4B6D-9A29-6782397AF44B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2"/>
          <a:srcRect t="-2" r="65521" b="15900"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0"/>
          <p:cNvSpPr/>
          <p:nvPr userDrawn="1"/>
        </p:nvSpPr>
        <p:spPr>
          <a:xfrm>
            <a:off x="-30163" y="0"/>
            <a:ext cx="4983163" cy="6862763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735013" y="2198688"/>
            <a:ext cx="876300" cy="85725"/>
          </a:xfrm>
          <a:prstGeom prst="rect">
            <a:avLst/>
          </a:prstGeom>
          <a:solidFill>
            <a:srgbClr val="00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53650" y="609600"/>
            <a:ext cx="1155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1" y="680912"/>
            <a:ext cx="4061943" cy="1048039"/>
          </a:xfrm>
        </p:spPr>
        <p:txBody>
          <a:bodyPr/>
          <a:lstStyle>
            <a:lvl1pPr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5" y="2085979"/>
            <a:ext cx="6088063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1655764" y="2085979"/>
            <a:ext cx="2990851" cy="42703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>
          <a:xfrm>
            <a:off x="5535613" y="6450013"/>
            <a:ext cx="4324350" cy="330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10086975" y="6450013"/>
            <a:ext cx="179546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7EB5-299C-493F-9A83-E3A42CAC7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7"/>
          </p:nvPr>
        </p:nvSpPr>
        <p:spPr>
          <a:xfrm>
            <a:off x="1655763" y="6453188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555DA-A5CD-4D68-B0CE-2020E51A2F10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731512" y="755267"/>
            <a:ext cx="1150741" cy="267754"/>
          </a:xfrm>
          <a:prstGeom prst="rect">
            <a:avLst/>
          </a:prstGeom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/>
          <a:srcRect l="37709" t="-2" b="15746"/>
          <a:stretch>
            <a:fillRect/>
          </a:stretch>
        </p:blipFill>
        <p:spPr bwMode="auto">
          <a:xfrm>
            <a:off x="4597400" y="0"/>
            <a:ext cx="759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13"/>
          <p:cNvSpPr/>
          <p:nvPr userDrawn="1"/>
        </p:nvSpPr>
        <p:spPr>
          <a:xfrm>
            <a:off x="5129213" y="1854200"/>
            <a:ext cx="876300" cy="85725"/>
          </a:xfrm>
          <a:prstGeom prst="rect">
            <a:avLst/>
          </a:prstGeom>
          <a:solidFill>
            <a:srgbClr val="00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93375" y="347663"/>
            <a:ext cx="1155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8" y="197708"/>
            <a:ext cx="5131695" cy="1627916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8" y="2203955"/>
            <a:ext cx="6585471" cy="3973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129213" y="6440488"/>
            <a:ext cx="4881562" cy="3397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0010775" y="6440488"/>
            <a:ext cx="1871663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51E7-475F-4C53-8517-033F6E532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2"/>
          </p:nvPr>
        </p:nvSpPr>
        <p:spPr>
          <a:xfrm>
            <a:off x="209550" y="6438900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8A95DB-6FF8-4381-8D3C-3DD3EBB28475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 b="82591"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/>
          <p:nvPr userDrawn="1"/>
        </p:nvSpPr>
        <p:spPr>
          <a:xfrm>
            <a:off x="0" y="-50800"/>
            <a:ext cx="12192000" cy="1474788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9"/>
          <p:cNvSpPr/>
          <p:nvPr userDrawn="1"/>
        </p:nvSpPr>
        <p:spPr>
          <a:xfrm>
            <a:off x="838200" y="1728788"/>
            <a:ext cx="876300" cy="84137"/>
          </a:xfrm>
          <a:prstGeom prst="rect">
            <a:avLst/>
          </a:prstGeom>
          <a:solidFill>
            <a:srgbClr val="00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53663" y="268288"/>
            <a:ext cx="10175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96678"/>
            <a:ext cx="8462319" cy="823785"/>
          </a:xfrm>
        </p:spPr>
        <p:txBody>
          <a:bodyPr/>
          <a:lstStyle>
            <a:lvl1pPr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2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038600" y="6430963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139238" y="64309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2CE1-ABBE-4790-9A69-DA79D649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2"/>
          </p:nvPr>
        </p:nvSpPr>
        <p:spPr>
          <a:xfrm>
            <a:off x="838200" y="6430963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EA743-AB35-4EF9-915B-3155C74A6550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26738" y="331788"/>
            <a:ext cx="1155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9259529" cy="1048039"/>
          </a:xfrm>
        </p:spPr>
        <p:txBody>
          <a:bodyPr/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6B075-B4EE-4485-9075-3C2CDE44A1D0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2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1347-8E89-4BE5-B48E-1E84BD08A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 t="-2" b="65674"/>
          <a:stretch>
            <a:fillRect/>
          </a:stretch>
        </p:blipFill>
        <p:spPr bwMode="auto">
          <a:xfrm>
            <a:off x="0" y="0"/>
            <a:ext cx="12192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/>
          <p:nvPr userDrawn="1"/>
        </p:nvSpPr>
        <p:spPr>
          <a:xfrm>
            <a:off x="0" y="0"/>
            <a:ext cx="12192000" cy="2782888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12"/>
          <p:cNvSpPr/>
          <p:nvPr userDrawn="1"/>
        </p:nvSpPr>
        <p:spPr>
          <a:xfrm>
            <a:off x="4972050" y="1046163"/>
            <a:ext cx="876300" cy="85725"/>
          </a:xfrm>
          <a:prstGeom prst="rect">
            <a:avLst/>
          </a:prstGeom>
          <a:solidFill>
            <a:srgbClr val="00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47413" y="290513"/>
            <a:ext cx="835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9"/>
            <a:ext cx="4398550" cy="1048039"/>
          </a:xfrm>
        </p:spPr>
        <p:txBody>
          <a:bodyPr/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3" y="1491963"/>
            <a:ext cx="5925859" cy="4685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4038600" y="64547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9139238" y="64547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80AF-EC3C-4640-8B15-8F347D665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6"/>
          </p:nvPr>
        </p:nvSpPr>
        <p:spPr>
          <a:xfrm>
            <a:off x="266700" y="6454775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571FC5-AB7B-43FF-AAC6-4F1A1F390685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/>
          <p:cNvPicPr>
            <a:picLocks noChangeAspect="1"/>
          </p:cNvPicPr>
          <p:nvPr userDrawn="1"/>
        </p:nvPicPr>
        <p:blipFill>
          <a:blip r:embed="rId2"/>
          <a:srcRect b="68794"/>
          <a:stretch>
            <a:fillRect/>
          </a:stretch>
        </p:blipFill>
        <p:spPr bwMode="auto">
          <a:xfrm>
            <a:off x="-6350" y="4562475"/>
            <a:ext cx="12192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3"/>
          <p:cNvSpPr/>
          <p:nvPr userDrawn="1"/>
        </p:nvSpPr>
        <p:spPr>
          <a:xfrm>
            <a:off x="-6350" y="4562475"/>
            <a:ext cx="12192000" cy="2295525"/>
          </a:xfrm>
          <a:prstGeom prst="rect">
            <a:avLst/>
          </a:prstGeom>
          <a:solidFill>
            <a:srgbClr val="005A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96463" y="357188"/>
            <a:ext cx="1155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139238" y="6356350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1BA795-6B75-4100-9FFF-6103B59B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2"/>
          </p:nvPr>
        </p:nvSpPr>
        <p:spPr>
          <a:xfrm>
            <a:off x="831850" y="6356350"/>
            <a:ext cx="14954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71CF0-6A28-4BC6-9079-10800746EC92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963" cy="1047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104423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</a:t>
            </a:r>
          </a:p>
          <a:p>
            <a:pPr lvl="4"/>
            <a:r>
              <a:rPr lang="ru-RU" smtClean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238" y="6454775"/>
            <a:ext cx="1981200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EAE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60485-E3B8-4297-8C98-1A327CEEF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ru-RU" cap="none" smtClean="0">
                <a:solidFill>
                  <a:srgbClr val="FF0000"/>
                </a:solidFill>
              </a:rPr>
              <a:t>ОСОБЕННОСТИ ПРИЕМНОЙ КАМПАНИИ в 2025 г.</a:t>
            </a:r>
            <a:endParaRPr lang="ru-RU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875"/>
            <a:ext cx="9232075" cy="823913"/>
          </a:xfrm>
        </p:spPr>
        <p:txBody>
          <a:bodyPr>
            <a:normAutofit/>
          </a:bodyPr>
          <a:lstStyle/>
          <a:p>
            <a:r>
              <a:rPr lang="ru-RU" sz="3100" cap="none" dirty="0" smtClean="0"/>
              <a:t>Календарь абитуриента 2025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976"/>
            <a:ext cx="4543720" cy="4347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60" y="1868211"/>
            <a:ext cx="7068640" cy="648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055" y="3470585"/>
            <a:ext cx="6706372" cy="268511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213781" y="1868211"/>
            <a:ext cx="815311" cy="4524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35154">
            <a:off x="4425885" y="3317085"/>
            <a:ext cx="815311" cy="4524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875"/>
            <a:ext cx="9232075" cy="823913"/>
          </a:xfrm>
        </p:spPr>
        <p:txBody>
          <a:bodyPr>
            <a:normAutofit/>
          </a:bodyPr>
          <a:lstStyle/>
          <a:p>
            <a:r>
              <a:rPr lang="ru-RU" sz="3100" cap="none" dirty="0" smtClean="0"/>
              <a:t>Календарь абитуриента 2025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976"/>
            <a:ext cx="4543720" cy="4347671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212065" y="5217206"/>
            <a:ext cx="788054" cy="4524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19141" y="3392593"/>
            <a:ext cx="867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165888" y="1461358"/>
            <a:ext cx="6820068" cy="52629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) публикация конкурсных списков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27 июля 2025 года;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б)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</a:rPr>
              <a:t>приоритетный этап зачисления: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день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завершения представления согласия на зачисление  -  1 августа  2025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года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до 12:00 по московскому времени);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издание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приказов о зачислении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3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августа 2025 года;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itchFamily="18" charset="0"/>
              </a:rPr>
              <a:t>в) основной этап зачисления: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день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завершения представления согласия на зачисление  -  5 августа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2025 года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(до 12:00 по московскому времени);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издание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приказов о зачислении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7 августа 2025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7361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875"/>
            <a:ext cx="9232075" cy="823913"/>
          </a:xfrm>
        </p:spPr>
        <p:txBody>
          <a:bodyPr>
            <a:normAutofit/>
          </a:bodyPr>
          <a:lstStyle/>
          <a:p>
            <a:r>
              <a:rPr lang="ru-RU" sz="3100" cap="none" dirty="0" smtClean="0"/>
              <a:t>Календарь абитуриента 2025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86499" y="1461358"/>
            <a:ext cx="11599457" cy="403187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Дополнительный прием на обучение проводится:</a:t>
            </a:r>
          </a:p>
          <a:p>
            <a:pPr marL="457200" indent="-457200" algn="ctr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однократно 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на  места  в  рамках  контрольных  цифр  приема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(в  случае  если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количество 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незаполненных  мест  в  рамках  контрольных  цифр  приема  по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конкретному  конкурсному  профилю  и  конкретной  форме  обучения  в  организации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или филиале менее 10, - по решению Университета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);</a:t>
            </a:r>
            <a:endParaRPr lang="ru-RU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7788"/>
            <a:ext cx="8462963" cy="1298576"/>
          </a:xfrm>
        </p:spPr>
        <p:txBody>
          <a:bodyPr/>
          <a:lstStyle/>
          <a:p>
            <a:r>
              <a:rPr lang="ru-RU" cap="none" smtClean="0"/>
              <a:t>ВЫБОР ЕГЭ в 2025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1" y="1220787"/>
            <a:ext cx="11249978" cy="55806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72076" y="2331026"/>
            <a:ext cx="2188361" cy="523187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06527" y="4652494"/>
            <a:ext cx="2153910" cy="578178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72076" y="2952499"/>
            <a:ext cx="3567767" cy="620643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87234" y="5296029"/>
            <a:ext cx="3567767" cy="839013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7788"/>
            <a:ext cx="8462963" cy="1298576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3600" cap="none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ПРИЕМЕ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683500" y="1527175"/>
            <a:ext cx="4489450" cy="46863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5400" b="1" kern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САЙТ</a:t>
            </a:r>
            <a:br>
              <a:rPr lang="ru-RU" sz="5400" b="1" kern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5400" b="1" u="sng" kern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dpi.nntu.ru</a:t>
            </a:r>
            <a:r>
              <a:rPr lang="ru-RU" sz="5400" b="1" u="sng" kern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z="5400" b="1" u="sng" kern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5400" b="1" kern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z="5400" b="1" kern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5400" b="1" kern="10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тел. 34-23-96</a:t>
            </a:r>
            <a:endParaRPr lang="ru-RU" sz="5400" kern="10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289" t="12721" r="34527" b="12173"/>
          <a:stretch/>
        </p:blipFill>
        <p:spPr>
          <a:xfrm>
            <a:off x="838200" y="1527175"/>
            <a:ext cx="5827730" cy="52178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59549" y="2650465"/>
            <a:ext cx="1585609" cy="355382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10" y="361249"/>
            <a:ext cx="9232075" cy="823913"/>
          </a:xfrm>
        </p:spPr>
        <p:txBody>
          <a:bodyPr>
            <a:normAutofit/>
          </a:bodyPr>
          <a:lstStyle/>
          <a:p>
            <a:r>
              <a:rPr lang="ru-RU" sz="3100" cap="none" smtClean="0"/>
              <a:t>ИЗМЕНЕНИЯ в 2025 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" y="1043496"/>
            <a:ext cx="6886823" cy="449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34" y="5694713"/>
            <a:ext cx="8763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7788"/>
            <a:ext cx="8462963" cy="1298576"/>
          </a:xfrm>
        </p:spPr>
        <p:txBody>
          <a:bodyPr/>
          <a:lstStyle/>
          <a:p>
            <a:r>
              <a:rPr lang="ru-RU" cap="none" smtClean="0"/>
              <a:t>ВЫБОР ЕГЭ в 2025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1" y="1220787"/>
            <a:ext cx="11249978" cy="55806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72076" y="2399122"/>
            <a:ext cx="2188361" cy="523187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06527" y="4691406"/>
            <a:ext cx="2153910" cy="578178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72076" y="2991411"/>
            <a:ext cx="3567767" cy="620643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87234" y="5354397"/>
            <a:ext cx="3567767" cy="839013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-77788"/>
            <a:ext cx="8885527" cy="1298576"/>
          </a:xfrm>
        </p:spPr>
        <p:txBody>
          <a:bodyPr/>
          <a:lstStyle/>
          <a:p>
            <a:r>
              <a:rPr lang="ru-RU" cap="none" smtClean="0"/>
              <a:t>Примеры ЕГЭ 2025 в других вузах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167"/>
            <a:ext cx="8254538" cy="2722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8364" y="2164175"/>
            <a:ext cx="325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Новосибирский государственный университет</a:t>
            </a:r>
            <a:endParaRPr lang="ru-RU" sz="24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1787"/>
            <a:ext cx="8790882" cy="2385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882" y="4548960"/>
            <a:ext cx="3264718" cy="1303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95440" y="1823613"/>
            <a:ext cx="2188361" cy="387698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95441" y="2879025"/>
            <a:ext cx="2188361" cy="439211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73657" y="4916960"/>
            <a:ext cx="1244339" cy="361121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3657" y="5731497"/>
            <a:ext cx="1244339" cy="382256"/>
          </a:xfrm>
          <a:prstGeom prst="rect">
            <a:avLst/>
          </a:prstGeom>
          <a:noFill/>
          <a:ln w="76200">
            <a:solidFill>
              <a:srgbClr val="CC2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96586" y="2258831"/>
            <a:ext cx="2087216" cy="405895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6586" y="3367250"/>
            <a:ext cx="2087216" cy="361121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67322" y="4916961"/>
            <a:ext cx="1204438" cy="361121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67321" y="5734244"/>
            <a:ext cx="1204439" cy="361121"/>
          </a:xfrm>
          <a:prstGeom prst="rect">
            <a:avLst/>
          </a:prstGeom>
          <a:noFill/>
          <a:ln w="76200">
            <a:solidFill>
              <a:srgbClr val="0069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2" y="338684"/>
            <a:ext cx="9844644" cy="823913"/>
          </a:xfrm>
        </p:spPr>
        <p:txBody>
          <a:bodyPr>
            <a:normAutofit fontScale="90000"/>
          </a:bodyPr>
          <a:lstStyle/>
          <a:p>
            <a:r>
              <a:rPr lang="ru-RU" sz="3100" cap="none" smtClean="0"/>
              <a:t>Минимальные пороговые баллы в 2025 г. при поступлении на направления бакалавриата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1587263"/>
            <a:ext cx="10751578" cy="4880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875"/>
            <a:ext cx="9232075" cy="823913"/>
          </a:xfrm>
        </p:spPr>
        <p:txBody>
          <a:bodyPr>
            <a:normAutofit/>
          </a:bodyPr>
          <a:lstStyle/>
          <a:p>
            <a:r>
              <a:rPr lang="ru-RU" sz="3100" cap="none" smtClean="0"/>
              <a:t>Количество мест для приема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7" y="1432872"/>
            <a:ext cx="10655737" cy="2450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60" y="4013854"/>
            <a:ext cx="8991433" cy="27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875"/>
            <a:ext cx="9232075" cy="823913"/>
          </a:xfrm>
        </p:spPr>
        <p:txBody>
          <a:bodyPr>
            <a:normAutofit fontScale="90000"/>
          </a:bodyPr>
          <a:lstStyle/>
          <a:p>
            <a:r>
              <a:rPr lang="ru-RU" sz="3100" cap="none" smtClean="0"/>
              <a:t>Целевое обучение</a:t>
            </a:r>
            <a:br>
              <a:rPr lang="ru-RU" sz="3100" cap="none" smtClean="0"/>
            </a:br>
            <a:endParaRPr lang="ru-RU" sz="3100" cap="none" smtClean="0"/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83127" y="1313037"/>
            <a:ext cx="12061371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Заявка от предприятий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указанных 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в  части  1  статьи  71.1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Федерального  закона  N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273-ФЗ) на Единой 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цифровой  платформе  в  сфере  занятости  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трудовых 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отношений  "Работа  в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России"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83127" y="3568833"/>
            <a:ext cx="12061371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Поступающий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подает заявление о приеме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в Университет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в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соответствии с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предложением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512210" y="4611423"/>
            <a:ext cx="1036949" cy="69556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7135" y="5237382"/>
            <a:ext cx="12061371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Университет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зачисляет поступающих на места в пределах целевой квоты в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количестве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,  не  превышающем  количества  договоров,  указанного  заказчиками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512210" y="2876352"/>
            <a:ext cx="1036949" cy="69556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875"/>
            <a:ext cx="9232075" cy="823913"/>
          </a:xfrm>
        </p:spPr>
        <p:txBody>
          <a:bodyPr>
            <a:normAutofit fontScale="90000"/>
          </a:bodyPr>
          <a:lstStyle/>
          <a:p>
            <a:r>
              <a:rPr lang="ru-RU" sz="3100" cap="none" dirty="0" smtClean="0"/>
              <a:t>Особая квота</a:t>
            </a:r>
            <a:br>
              <a:rPr lang="ru-RU" sz="3100" cap="none" dirty="0" smtClean="0"/>
            </a:br>
            <a:endParaRPr lang="ru-RU" sz="3100" cap="none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" y="1894033"/>
            <a:ext cx="12087323" cy="37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875"/>
            <a:ext cx="9232075" cy="823913"/>
          </a:xfrm>
        </p:spPr>
        <p:txBody>
          <a:bodyPr>
            <a:normAutofit fontScale="90000"/>
          </a:bodyPr>
          <a:lstStyle/>
          <a:p>
            <a:r>
              <a:rPr lang="ru-RU" sz="3100" cap="none" dirty="0" smtClean="0"/>
              <a:t>Отдельная квота</a:t>
            </a:r>
            <a:br>
              <a:rPr lang="ru-RU" sz="3100" cap="none" dirty="0" smtClean="0"/>
            </a:br>
            <a:endParaRPr lang="ru-RU" sz="3100" cap="none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98" y="1564849"/>
            <a:ext cx="8732286" cy="2465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1427" y="3870183"/>
            <a:ext cx="2941162" cy="321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...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63" y="4428901"/>
            <a:ext cx="8741741" cy="21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TM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763</TotalTime>
  <Words>252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Тема Office</vt:lpstr>
      <vt:lpstr>ОСОБЕННОСТИ ПРИЕМНОЙ КАМПАНИИ в 2025 г.</vt:lpstr>
      <vt:lpstr>ИЗМЕНЕНИЯ в 2025 году</vt:lpstr>
      <vt:lpstr>ВЫБОР ЕГЭ в 2025 году</vt:lpstr>
      <vt:lpstr>Примеры ЕГЭ 2025 в других вузах</vt:lpstr>
      <vt:lpstr>Минимальные пороговые баллы в 2025 г. при поступлении на направления бакалавриата</vt:lpstr>
      <vt:lpstr>Количество мест для приема</vt:lpstr>
      <vt:lpstr>Целевое обучение </vt:lpstr>
      <vt:lpstr>Особая квота </vt:lpstr>
      <vt:lpstr>Отдельная квота </vt:lpstr>
      <vt:lpstr>Календарь абитуриента 2025</vt:lpstr>
      <vt:lpstr>Календарь абитуриента 2025</vt:lpstr>
      <vt:lpstr>Календарь абитуриента 2025</vt:lpstr>
      <vt:lpstr>ВЫБОР ЕГЭ в 2025 году</vt:lpstr>
      <vt:lpstr>ИНФОРМАЦИЯ О ПРИЕМЕ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ДПИ НГТУ</dc:creator>
  <cp:lastModifiedBy>Я</cp:lastModifiedBy>
  <cp:revision>56</cp:revision>
  <cp:lastPrinted>2021-08-02T01:21:27Z</cp:lastPrinted>
  <dcterms:created xsi:type="dcterms:W3CDTF">2022-09-15T08:49:06Z</dcterms:created>
  <dcterms:modified xsi:type="dcterms:W3CDTF">2025-01-23T13:41:44Z</dcterms:modified>
</cp:coreProperties>
</file>