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0" r:id="rId3"/>
    <p:sldMasterId id="2147483700" r:id="rId4"/>
    <p:sldMasterId id="2147483730" r:id="rId5"/>
  </p:sldMasterIdLst>
  <p:notesMasterIdLst>
    <p:notesMasterId r:id="rId16"/>
  </p:notesMasterIdLst>
  <p:sldIdLst>
    <p:sldId id="286" r:id="rId6"/>
    <p:sldId id="259" r:id="rId7"/>
    <p:sldId id="276" r:id="rId8"/>
    <p:sldId id="267" r:id="rId9"/>
    <p:sldId id="279" r:id="rId10"/>
    <p:sldId id="284" r:id="rId11"/>
    <p:sldId id="281" r:id="rId12"/>
    <p:sldId id="282" r:id="rId13"/>
    <p:sldId id="283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060"/>
    <a:srgbClr val="E04E39"/>
    <a:srgbClr val="E14E39"/>
    <a:srgbClr val="003D4C"/>
    <a:srgbClr val="77E2C3"/>
    <a:srgbClr val="002F3A"/>
    <a:srgbClr val="006077"/>
    <a:srgbClr val="238C93"/>
    <a:srgbClr val="007C8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8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" y="422"/>
      </p:cViewPr>
      <p:guideLst>
        <p:guide orient="horz" pos="1207"/>
        <p:guide pos="302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11A4E-E308-4F14-B6FB-7826EEEAFEF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B9FF8-E0EF-4929-A87F-422A73020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4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84DEC-FBBD-41C5-B6F1-9167CD694591}" type="datetime4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марта 2024 г.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C9E7D-DF78-4283-97F9-86BECCE66E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8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11" Type="http://schemas.openxmlformats.org/officeDocument/2006/relationships/image" Target="../media/image26.svg"/><Relationship Id="rId10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1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11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21387" y="463845"/>
            <a:ext cx="739224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70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07841" y="463845"/>
            <a:ext cx="7405793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951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21387" y="463845"/>
            <a:ext cx="739224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064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2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2557" y="463845"/>
            <a:ext cx="5373793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2787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536024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9607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609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78367" y="463844"/>
            <a:ext cx="5380567" cy="897467"/>
          </a:xfrm>
        </p:spPr>
        <p:txBody>
          <a:bodyPr/>
          <a:lstStyle>
            <a:lvl1pPr>
              <a:defRPr sz="2667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285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07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5332800" y="0"/>
            <a:ext cx="68592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92386"/>
            <a:ext cx="11282849" cy="275852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662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48343"/>
            <a:ext cx="11282849" cy="2802568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823094" y="627380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50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64067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475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5332800" y="0"/>
            <a:ext cx="68592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06400"/>
            <a:ext cx="11282849" cy="27445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64067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58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2657" y="387049"/>
            <a:ext cx="7878065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48184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826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9"/>
            <a:ext cx="7869937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64797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78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9"/>
            <a:ext cx="7869937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64797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70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41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8"/>
            <a:ext cx="7869936" cy="124939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30866"/>
            <a:ext cx="8764797" cy="342713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64800" y="0"/>
            <a:ext cx="34272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015192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12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67694"/>
            <a:ext cx="9024789" cy="185783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53469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9907200" y="4573200"/>
            <a:ext cx="2284800" cy="22848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0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184179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1123526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1123526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2341107"/>
            <a:ext cx="11235265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500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19966"/>
            <a:ext cx="9024789" cy="1841005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549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2400" y="4567197"/>
            <a:ext cx="2289600" cy="229080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06401"/>
            <a:ext cx="9024789" cy="179977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51866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rgbClr val="FFFFFF"/>
                </a:solidFill>
              </a:rPr>
              <a:t>Партнеры</a:t>
            </a:r>
            <a:r>
              <a:rPr lang="ru-RU" sz="1467" baseline="0" dirty="0">
                <a:solidFill>
                  <a:srgbClr val="FFFFFF"/>
                </a:solidFill>
              </a:rPr>
              <a:t> для роста</a:t>
            </a:r>
            <a:endParaRPr lang="ru-RU" sz="1467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9896399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9902400" y="2283599"/>
            <a:ext cx="2289600" cy="2290803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9902405" y="0"/>
            <a:ext cx="2289595" cy="2290803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991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9"/>
            <a:ext cx="9024789" cy="181915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73200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457320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2401" y="45732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Подзаголовок (заполняется по необходимости)</a:t>
            </a:r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26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9024789" cy="179977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73200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7613999" y="4567197"/>
            <a:ext cx="22896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9903602" y="4568400"/>
            <a:ext cx="2288399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577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4575" y="377650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65227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7613999" y="4567197"/>
            <a:ext cx="22896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9903602" y="4568400"/>
            <a:ext cx="2288399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181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4575" y="399061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1214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2400" y="4567197"/>
            <a:ext cx="2289600" cy="22908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77650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9907196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9902400" y="2283599"/>
            <a:ext cx="2289600" cy="22908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9903602" y="0"/>
            <a:ext cx="2288399" cy="22896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0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3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74649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1035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1674"/>
            <a:ext cx="9024789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099848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51300"/>
            <a:ext cx="114569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68800" y="4573201"/>
            <a:ext cx="53232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289598" y="4573201"/>
            <a:ext cx="2289601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4573201"/>
            <a:ext cx="22896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9197" y="4573201"/>
            <a:ext cx="2289603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504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4676"/>
            <a:ext cx="9024789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099848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51300"/>
            <a:ext cx="114569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68800" y="4573200"/>
            <a:ext cx="53232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4579200" y="4567197"/>
            <a:ext cx="2289600" cy="2290803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2289600" y="4567197"/>
            <a:ext cx="2289600" cy="2290803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4567197"/>
            <a:ext cx="2289600" cy="2290803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468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2605700"/>
            <a:ext cx="11282849" cy="155131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5150800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16673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54395" y="0"/>
            <a:ext cx="5337604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284799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" y="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69597" y="0"/>
            <a:ext cx="2284801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716693"/>
            <a:ext cx="1472905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10058573" y="610736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4347023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4714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2599406"/>
            <a:ext cx="11282849" cy="163535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5150800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16673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54395" y="0"/>
            <a:ext cx="5337604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716693"/>
            <a:ext cx="1472905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10058573" y="610736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4564792" y="0"/>
            <a:ext cx="2289600" cy="2290803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2289600" y="0"/>
            <a:ext cx="2289600" cy="2290803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2289600" cy="2290803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4347023"/>
            <a:ext cx="8977207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406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764797" cy="68580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2221698"/>
            <a:ext cx="7869936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532505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202236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4596178"/>
            <a:ext cx="7822353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806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764797" cy="6858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64800" y="0"/>
            <a:ext cx="34272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47431" y="2243904"/>
            <a:ext cx="7869936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532505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202236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4548537"/>
            <a:ext cx="7839000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26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24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BDF11-73A6-4272-8303-B28A0872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0898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32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0" name="Google Shape;40;p74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1" name="Google Shape;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11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7" name="Google Shape;47;p7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8" name="Google Shape;48;p75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9" name="Google Shape;49;p75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50" name="Google Shape;50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26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7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7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25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56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61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0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0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83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BDF11-73A6-4272-8303-B28A0872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8804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817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5332800" y="0"/>
            <a:ext cx="68592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92386"/>
            <a:ext cx="11282849" cy="275852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1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4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48343"/>
            <a:ext cx="11282849" cy="2802568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164067"/>
            <a:ext cx="7026544" cy="458547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823094" y="627380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5365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276386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64067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7133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5332800" y="0"/>
            <a:ext cx="6859200" cy="68592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06400"/>
            <a:ext cx="11282849" cy="27445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4259508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64067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6242933"/>
            <a:ext cx="1472905" cy="2784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3381359"/>
            <a:ext cx="11235265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260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2657" y="387049"/>
            <a:ext cx="7878065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48184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5502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9"/>
            <a:ext cx="7869937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64797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265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9"/>
            <a:ext cx="7869937" cy="13209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015192"/>
            <a:ext cx="3553884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3430866"/>
            <a:ext cx="8764797" cy="342713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833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387048"/>
            <a:ext cx="7869936" cy="124939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261078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30866"/>
            <a:ext cx="8764797" cy="342713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64800" y="0"/>
            <a:ext cx="34272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015192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1779706"/>
            <a:ext cx="7822353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769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67694"/>
            <a:ext cx="9024789" cy="185783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53469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9907200" y="4573200"/>
            <a:ext cx="2284800" cy="22848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310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11282849" cy="184179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1123526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1123526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2341107"/>
            <a:ext cx="11235265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662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19966"/>
            <a:ext cx="9024789" cy="1841005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5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2400" y="4567197"/>
            <a:ext cx="2289600" cy="229080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406401"/>
            <a:ext cx="9024789" cy="179977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51866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rgbClr val="FFFFFF"/>
                </a:solidFill>
              </a:rPr>
              <a:t>Партнеры</a:t>
            </a:r>
            <a:r>
              <a:rPr lang="ru-RU" sz="1467" baseline="0" dirty="0">
                <a:solidFill>
                  <a:srgbClr val="FFFFFF"/>
                </a:solidFill>
              </a:rPr>
              <a:t> для роста</a:t>
            </a:r>
            <a:endParaRPr lang="ru-RU" sz="1467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9896399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9902400" y="2283599"/>
            <a:ext cx="2289600" cy="2290803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9902405" y="0"/>
            <a:ext cx="2289595" cy="2290803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203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9"/>
            <a:ext cx="9024789" cy="181915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73200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457320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2401" y="45732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Подзаголовок (заполняется по необходимости)</a:t>
            </a:r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446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7048"/>
            <a:ext cx="9024789" cy="179977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73200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7613999" y="4567197"/>
            <a:ext cx="22896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9903602" y="4568400"/>
            <a:ext cx="2288399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8168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4575" y="377650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1400669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155767" y="4063296"/>
            <a:ext cx="17795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4565227"/>
            <a:ext cx="7621197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7613999" y="4567197"/>
            <a:ext cx="2289600" cy="2290803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9903602" y="4568400"/>
            <a:ext cx="2288399" cy="22896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5233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4575" y="399061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5930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2400" y="4567197"/>
            <a:ext cx="2289600" cy="22908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77650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67197"/>
            <a:ext cx="9907196" cy="229080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9902400" y="2283599"/>
            <a:ext cx="2289600" cy="22908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9903602" y="0"/>
            <a:ext cx="2288399" cy="22896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317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9908400" y="4573200"/>
            <a:ext cx="2283600" cy="228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74649"/>
            <a:ext cx="9024789" cy="194204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123707"/>
            <a:ext cx="8977207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63296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397653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058573" y="578832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573200"/>
            <a:ext cx="9907196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907200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07202" y="228660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184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1674"/>
            <a:ext cx="9024789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099848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51300"/>
            <a:ext cx="114569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68800" y="4573201"/>
            <a:ext cx="53232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289598" y="4573201"/>
            <a:ext cx="2289601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4573201"/>
            <a:ext cx="2289600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9197" y="4573201"/>
            <a:ext cx="2289603" cy="22896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606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384676"/>
            <a:ext cx="9024789" cy="192597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3099848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4051300"/>
            <a:ext cx="11456959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474848"/>
            <a:ext cx="1472905" cy="2784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68800" y="4573200"/>
            <a:ext cx="5323200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10058573" y="844136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4579200" y="4567197"/>
            <a:ext cx="2289600" cy="2290803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2289600" y="4567197"/>
            <a:ext cx="2289600" cy="2290803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4567197"/>
            <a:ext cx="2289600" cy="2290803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2341107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030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5" y="2605700"/>
            <a:ext cx="11282849" cy="1551317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5150800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16673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54395" y="0"/>
            <a:ext cx="5337604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284799" y="0"/>
            <a:ext cx="2284800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" y="0"/>
            <a:ext cx="2284799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69597" y="0"/>
            <a:ext cx="2284801" cy="22848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716693"/>
            <a:ext cx="1472905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10058573" y="610736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4347023"/>
            <a:ext cx="8977207" cy="647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9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73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2599406"/>
            <a:ext cx="11282849" cy="163535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333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5150800"/>
            <a:ext cx="8977207" cy="80048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6116673"/>
            <a:ext cx="8977207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6854395" y="0"/>
            <a:ext cx="5337604" cy="2284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1" y="5716693"/>
            <a:ext cx="1472905" cy="2784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10058573" y="6107360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accent1"/>
                </a:solidFill>
              </a:rPr>
              <a:t>Партнеры</a:t>
            </a:r>
            <a:r>
              <a:rPr lang="ru-RU" sz="1467" baseline="0" dirty="0">
                <a:solidFill>
                  <a:schemeClr val="accent1"/>
                </a:solidFill>
              </a:rPr>
              <a:t> для роста</a:t>
            </a:r>
            <a:endParaRPr lang="ru-RU" sz="1467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4564792" y="0"/>
            <a:ext cx="2289600" cy="2290803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2289600" y="0"/>
            <a:ext cx="2289600" cy="2290803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2289600" cy="2290803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7" y="4347023"/>
            <a:ext cx="8977207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919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764797" cy="68580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0784" y="2221698"/>
            <a:ext cx="7869936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532505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202236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8764800" y="0"/>
            <a:ext cx="3427200" cy="342900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4596178"/>
            <a:ext cx="7822353" cy="647700"/>
          </a:xfr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727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764797" cy="6858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8764800" y="3429000"/>
            <a:ext cx="3427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93" y="5736792"/>
            <a:ext cx="1472905" cy="2784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541105" y="6127459"/>
            <a:ext cx="197541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67" dirty="0">
                <a:solidFill>
                  <a:schemeClr val="bg1"/>
                </a:solidFill>
              </a:rPr>
              <a:t>Партнеры</a:t>
            </a:r>
            <a:r>
              <a:rPr lang="ru-RU" sz="1467" baseline="0" dirty="0">
                <a:solidFill>
                  <a:schemeClr val="bg1"/>
                </a:solidFill>
              </a:rPr>
              <a:t> для роста</a:t>
            </a:r>
            <a:endParaRPr lang="ru-RU" sz="1467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64800" y="0"/>
            <a:ext cx="3427200" cy="34272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47431" y="2243904"/>
            <a:ext cx="7869936" cy="227490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2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5325050"/>
            <a:ext cx="7822353" cy="74837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8" y="6202236"/>
            <a:ext cx="7822353" cy="4610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33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8368" y="4548537"/>
            <a:ext cx="7839000" cy="6477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12135859" y="-56814"/>
            <a:ext cx="3815344" cy="6914817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00" b="0" dirty="0">
                  <a:solidFill>
                    <a:schemeClr val="bg1"/>
                  </a:solidFill>
                </a:rPr>
              </a:br>
              <a:r>
                <a:rPr lang="ru-RU" sz="16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38851" rtl="0" eaLnBrk="1" latinLnBrk="0" hangingPunct="1"/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indent="-243409" algn="l" defTabSz="1038851" rtl="0" eaLnBrk="1" latinLnBrk="0" hangingPunct="1"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67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67" b="0" baseline="0" dirty="0">
                  <a:solidFill>
                    <a:schemeClr val="bg1"/>
                  </a:solidFill>
                </a:rPr>
                <a:t> </a:t>
              </a:r>
              <a:r>
                <a:rPr lang="ru-RU" sz="1067" baseline="0" dirty="0">
                  <a:solidFill>
                    <a:schemeClr val="bg1"/>
                  </a:solidFill>
                </a:rPr>
                <a:t>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en-US" sz="1067" b="1" dirty="0">
                  <a:solidFill>
                    <a:schemeClr val="bg1"/>
                  </a:solidFill>
                </a:rPr>
                <a:t>Arial</a:t>
              </a:r>
              <a:r>
                <a:rPr lang="ru-RU" sz="1067" dirty="0">
                  <a:solidFill>
                    <a:schemeClr val="bg1"/>
                  </a:solidFill>
                </a:rPr>
                <a:t> (</a:t>
              </a:r>
              <a:r>
                <a:rPr lang="ru-RU" sz="1067" i="1" dirty="0">
                  <a:solidFill>
                    <a:schemeClr val="bg1"/>
                  </a:solidFill>
                </a:rPr>
                <a:t>д</a:t>
              </a:r>
              <a:r>
                <a:rPr lang="ru-RU" sz="1067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r>
                <a:rPr lang="en-US" sz="1067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67" baseline="0" dirty="0">
                  <a:solidFill>
                    <a:schemeClr val="bg1"/>
                  </a:solidFill>
                </a:rPr>
                <a:t>)</a:t>
              </a: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67" b="1" baseline="0" dirty="0">
                  <a:solidFill>
                    <a:schemeClr val="bg1"/>
                  </a:solidFill>
                </a:rPr>
                <a:t>8</a:t>
              </a:r>
              <a:r>
                <a:rPr lang="ru-RU" sz="1067" b="1" baseline="0" dirty="0">
                  <a:solidFill>
                    <a:schemeClr val="bg1"/>
                  </a:solidFill>
                </a:rPr>
                <a:t> </a:t>
              </a:r>
              <a:r>
                <a:rPr lang="ru-RU" sz="1067" b="1" baseline="0" dirty="0" err="1">
                  <a:solidFill>
                    <a:schemeClr val="bg1"/>
                  </a:solidFill>
                </a:rPr>
                <a:t>пт</a:t>
              </a:r>
              <a:endParaRPr lang="ru-RU" sz="1067" b="1" baseline="0" dirty="0">
                <a:solidFill>
                  <a:schemeClr val="bg1"/>
                </a:solidFill>
              </a:endParaRPr>
            </a:p>
            <a:p>
              <a:pPr marL="355588" lvl="4" indent="-118529" algn="l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67" b="1" baseline="0" dirty="0">
                <a:solidFill>
                  <a:schemeClr val="bg1"/>
                </a:solidFill>
              </a:endParaRPr>
            </a:p>
            <a:p>
              <a:pPr marL="243409" indent="-243409" algn="l" defTabSz="1038851" rtl="0" eaLnBrk="1" latinLnBrk="0" hangingPunct="1">
                <a:spcBef>
                  <a:spcPts val="400"/>
                </a:spcBef>
                <a:spcAft>
                  <a:spcPts val="267"/>
                </a:spcAft>
                <a:buFont typeface="+mj-lt"/>
                <a:buAutoNum type="arabicPeriod"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55588" lvl="1" indent="-105831" algn="l" defTabSz="1038851" rtl="0" eaLnBrk="1" latinLnBrk="0" hangingPunct="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67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55588" lvl="1" indent="-105831" algn="l" defTabSz="1038851" rtl="0" eaLnBrk="1" latinLnBrk="0" hangingPunct="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55588" marR="0" lvl="1" indent="-112181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67" dirty="0">
                  <a:solidFill>
                    <a:schemeClr val="bg1"/>
                  </a:solidFill>
                </a:rPr>
                <a:t>в</a:t>
              </a:r>
              <a:r>
                <a:rPr lang="ru-RU" sz="1067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67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55588" lvl="1" indent="-112181">
                <a:spcAft>
                  <a:spcPts val="2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Нельзя</a:t>
              </a:r>
              <a:r>
                <a:rPr lang="ru-RU" sz="1067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55588" lvl="1" indent="-112181">
                <a:spcAft>
                  <a:spcPts val="1067"/>
                </a:spcAft>
                <a:buFont typeface="Arial" panose="020B0604020202020204" pitchFamily="34" charset="0"/>
                <a:buChar char="•"/>
              </a:pPr>
              <a:r>
                <a:rPr lang="ru-RU" sz="1067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67" baseline="0" dirty="0">
                  <a:solidFill>
                    <a:schemeClr val="bg1"/>
                  </a:solidFill>
                </a:rPr>
                <a:t> – </a:t>
              </a:r>
              <a:br>
                <a:rPr lang="ru-RU" sz="1067" baseline="0" dirty="0">
                  <a:solidFill>
                    <a:schemeClr val="bg1"/>
                  </a:solidFill>
                </a:rPr>
              </a:br>
              <a:r>
                <a:rPr lang="ru-RU" sz="1067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67" b="1" dirty="0">
                <a:solidFill>
                  <a:schemeClr val="bg1"/>
                </a:solidFill>
              </a:endParaRPr>
            </a:p>
            <a:p>
              <a:pPr marL="243409" marR="0" lvl="0" indent="-243409" algn="l" defTabSz="1038851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267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55588" marR="0" lvl="1" indent="-122764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67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67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762837" marR="0" lvl="1" indent="-243409" algn="l" defTabSz="10388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67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23008" cy="5155816"/>
              <a:chOff x="9101894" y="-42611"/>
              <a:chExt cx="623008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140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</a:t>
                </a:r>
                <a:r>
                  <a:rPr lang="en-US" sz="933" dirty="0">
                    <a:solidFill>
                      <a:srgbClr val="FFFFFF"/>
                    </a:solidFill>
                  </a:rPr>
                  <a:t>49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0,0,0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61</a:t>
                </a:r>
                <a:br>
                  <a:rPr lang="en-US" sz="933" dirty="0">
                    <a:solidFill>
                      <a:schemeClr val="bg1"/>
                    </a:solidFill>
                  </a:rPr>
                </a:br>
                <a:r>
                  <a:rPr lang="en-US" sz="933" dirty="0">
                    <a:solidFill>
                      <a:schemeClr val="bg1"/>
                    </a:solidFill>
                  </a:rPr>
                  <a:t>76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45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50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135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000000"/>
                    </a:solidFill>
                  </a:rPr>
                  <a:t>255</a:t>
                </a:r>
                <a:endParaRPr lang="ru-RU" sz="933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33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33" dirty="0">
                    <a:solidFill>
                      <a:schemeClr val="bg1"/>
                    </a:solidFill>
                  </a:rPr>
                  <a:t>1</a:t>
                </a:r>
                <a:r>
                  <a:rPr lang="en-US" sz="933" dirty="0">
                    <a:solidFill>
                      <a:schemeClr val="bg1"/>
                    </a:solidFill>
                  </a:rPr>
                  <a:t>40</a:t>
                </a:r>
                <a:endParaRPr lang="ru-RU" sz="933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chemeClr val="bg1"/>
                    </a:solidFill>
                  </a:rPr>
                  <a:t>250</a:t>
                </a:r>
                <a:endParaRPr lang="ru-RU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250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120</a:t>
                </a:r>
                <a:endParaRPr lang="ru-RU" sz="933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110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33" dirty="0">
                    <a:solidFill>
                      <a:srgbClr val="FFFFFF"/>
                    </a:solidFill>
                  </a:rPr>
                  <a:t>224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78</a:t>
                </a:r>
                <a:br>
                  <a:rPr lang="en-US" sz="933" dirty="0">
                    <a:solidFill>
                      <a:srgbClr val="FFFFFF"/>
                    </a:solidFill>
                  </a:rPr>
                </a:br>
                <a:r>
                  <a:rPr lang="en-US" sz="933" dirty="0">
                    <a:solidFill>
                      <a:srgbClr val="FFFFFF"/>
                    </a:solidFill>
                  </a:rPr>
                  <a:t>57</a:t>
                </a:r>
                <a:endParaRPr lang="ru-RU" sz="933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2300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21805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67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10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70%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50%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rgbClr val="FFFFFF"/>
                    </a:solidFill>
                  </a:rPr>
                  <a:t>30%</a:t>
                </a:r>
                <a:endParaRPr lang="ru-RU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00" dirty="0">
                    <a:solidFill>
                      <a:schemeClr val="tx1"/>
                    </a:solidFill>
                  </a:rPr>
                  <a:t>10%</a:t>
                </a:r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5551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1F1FD-78F8-1406-AAED-54CEB922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FC09-2499-7243-93AF-0777E496F867}" type="datetimeFigureOut">
              <a:rPr lang="ru-RU" altLang="ru-RU"/>
              <a:pPr>
                <a:defRPr/>
              </a:pPr>
              <a:t>26.03.2024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CAA1B-E4D1-1EF0-5583-0160677E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8BE84-D576-7B32-5C92-A083A889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F62C9-FD2B-0E41-B744-B7FEF287D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907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20519A-66DB-4FC8-92AB-D513D127F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E33E14-EC87-4884-B8CB-BE605B5BB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A3D15A5-604E-4314-93E7-78A6BB676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394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6BD77-D4F4-42EB-8746-A6FEFEF92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E33E14-EC87-4884-B8CB-BE605B5BB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A3D15A5-604E-4314-93E7-78A6BB676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14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B996D-DDF0-4BFE-B720-ACD755DAD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96876E-EBE3-4167-B929-490D17659C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44E5373F-91B5-4785-AA06-4B37E1C09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282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7E1FE-DC1A-42BB-BFF6-55040245B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4C9F-705C-4E61-AFB6-870FF0645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7D643F7-B9C5-4332-8803-35C74B5E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B39F19-DB01-4F04-9E04-4AA540A3E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4C9F-705C-4E61-AFB6-870FF0645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7D643F7-B9C5-4332-8803-35C74B5E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41DFE0-110E-41FE-93D8-7B529F12E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4C9F-705C-4E61-AFB6-870FF0645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7D643F7-B9C5-4332-8803-35C74B5E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79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5B0328-7E2A-49A0-A2AF-E50371078A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4C9F-705C-4E61-AFB6-870FF0645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2568854"/>
            <a:ext cx="4739640" cy="1354217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7D643F7-B9C5-4332-8803-35C74B5E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4229100"/>
            <a:ext cx="4739640" cy="668867"/>
          </a:xfrm>
        </p:spPr>
        <p:txBody>
          <a:bodyPr/>
          <a:lstStyle>
            <a:lvl1pPr>
              <a:defRPr sz="1867" b="1">
                <a:solidFill>
                  <a:schemeClr val="tx2"/>
                </a:solidFill>
              </a:defRPr>
            </a:lvl1pPr>
            <a:lvl2pPr>
              <a:defRPr sz="1867" b="1">
                <a:solidFill>
                  <a:schemeClr val="tx2"/>
                </a:solidFill>
              </a:defRPr>
            </a:lvl2pPr>
            <a:lvl3pPr>
              <a:defRPr sz="1867" b="1">
                <a:solidFill>
                  <a:schemeClr val="tx2"/>
                </a:solidFill>
              </a:defRPr>
            </a:lvl3pPr>
            <a:lvl4pPr>
              <a:defRPr sz="1867" b="1">
                <a:solidFill>
                  <a:schemeClr val="tx2"/>
                </a:solidFill>
              </a:defRPr>
            </a:lvl4pPr>
            <a:lvl5pPr>
              <a:defRPr sz="1867" b="1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D603-8850-4629-B64E-7BD45F431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7117" y="6334514"/>
            <a:ext cx="956096" cy="1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2F901-84C2-4823-92A6-12BFBE507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10933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194702"/>
            <a:ext cx="11235267" cy="741719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76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2F901-84C2-4823-92A6-12BFBE507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10933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8" y="194702"/>
            <a:ext cx="10248739" cy="741719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AB6375-139F-4B32-8FF9-F9B16A2A6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78099" y="-260029"/>
            <a:ext cx="1226107" cy="12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48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67EAC-506C-4630-8B8B-5DEFB152E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94"/>
            <a:ext cx="12192000" cy="110933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194702"/>
            <a:ext cx="11235267" cy="741719"/>
          </a:xfrm>
        </p:spPr>
        <p:txBody>
          <a:bodyPr vert="horz"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126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" y="2119"/>
            <a:ext cx="2116" cy="2116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81D354-0EF1-4EF8-A51B-31EAF6583F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94917" y="97815"/>
            <a:ext cx="1151009" cy="1189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2EB4AE-2DCC-478D-94F0-5761153815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9008" y="5270635"/>
            <a:ext cx="702893" cy="1311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90F19B-8880-4A0E-91E6-28DA9733DB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0768" y="394842"/>
            <a:ext cx="2704843" cy="126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EE7D7D-F0C8-4115-BECB-48018C265D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>
            <a:off x="5782476" y="6181478"/>
            <a:ext cx="2704843" cy="126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93C946-77C2-4E93-9841-4DFF46314F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017608" y="6102752"/>
            <a:ext cx="811587" cy="6701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80327F-7EB8-428E-AB70-28958990C6E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-698553" y="3697395"/>
            <a:ext cx="2350649" cy="1100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813B95-A30D-4848-8032-945808D2D8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10538309" y="4229733"/>
            <a:ext cx="2350649" cy="1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79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770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1219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175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7398053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38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741740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8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107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7436759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"/>
            <a:ext cx="4064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09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100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91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128000" y="1509185"/>
            <a:ext cx="4064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003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49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70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509185"/>
            <a:ext cx="6096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50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5424111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216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6" y="463845"/>
            <a:ext cx="5385407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14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" y="1605"/>
            <a:ext cx="1953" cy="158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8367" y="463845"/>
            <a:ext cx="5346701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"/>
            <a:ext cx="609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theme" Target="../theme/theme4.xml"/><Relationship Id="rId30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40" Type="http://schemas.openxmlformats.org/officeDocument/2006/relationships/image" Target="../media/image6.svg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30F9-816B-4159-A50C-1CF08A8E1C1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B5A2-A934-4D35-9C9F-304E929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968" y="1601"/>
            <a:ext cx="1953" cy="1587"/>
          </a:xfrm>
          <a:prstGeom prst="rect">
            <a:avLst/>
          </a:prstGeom>
          <a:noFill/>
        </p:spPr>
      </p:pic>
      <p:sp>
        <p:nvSpPr>
          <p:cNvPr id="4" name="Прямоугольник 3" hidden="1"/>
          <p:cNvSpPr/>
          <p:nvPr userDrawn="1">
            <p:custDataLst>
              <p:tags r:id="rId29"/>
            </p:custDataLst>
          </p:nvPr>
        </p:nvSpPr>
        <p:spPr bwMode="auto">
          <a:xfrm>
            <a:off x="0" y="1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47" y="6377659"/>
            <a:ext cx="1015987" cy="192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527381" y="205471"/>
            <a:ext cx="11329768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63"/>
            <a:endParaRPr lang="ru-RU" sz="24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6" y="452966"/>
            <a:ext cx="11235268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3224" y="6343514"/>
            <a:ext cx="439296" cy="2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28797" y="6343514"/>
            <a:ext cx="7082099" cy="26473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454410" y="6343514"/>
            <a:ext cx="1273989" cy="2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0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2135858" y="-56815"/>
            <a:ext cx="830677" cy="6874421"/>
            <a:chOff x="9101894" y="-42611"/>
            <a:chExt cx="623008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140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</a:t>
              </a:r>
              <a:r>
                <a:rPr lang="en-US" sz="933" dirty="0">
                  <a:solidFill>
                    <a:srgbClr val="FFFFFF"/>
                  </a:solidFill>
                </a:rPr>
                <a:t>49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0,0,0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61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76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45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50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135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chemeClr val="bg1"/>
                  </a:solidFill>
                </a:rPr>
                <a:t>1</a:t>
              </a:r>
              <a:r>
                <a:rPr lang="en-US" sz="933" dirty="0">
                  <a:solidFill>
                    <a:schemeClr val="bg1"/>
                  </a:solidFill>
                </a:rPr>
                <a:t>40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250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250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120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110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224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78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57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2300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/>
                <a:t>Основные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2180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 err="1"/>
                <a:t>Доп.цвета</a:t>
              </a:r>
              <a:endParaRPr lang="ru-RU" sz="1067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70%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50%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30%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10%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8367" y="1509184"/>
            <a:ext cx="11235267" cy="455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46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9" r:id="rId26"/>
    <p:sldLayoutId id="2147483729" r:id="rId27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667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1933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3866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55800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07733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867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6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33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67">
          <a:solidFill>
            <a:schemeClr val="tx2"/>
          </a:solidFill>
          <a:latin typeface="+mn-lt"/>
        </a:defRPr>
      </a:lvl5pPr>
      <a:lvl6pPr marL="2335202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2854537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373870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3893204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3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6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00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337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671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00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4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675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67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2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968" y="1601"/>
            <a:ext cx="1953" cy="1587"/>
          </a:xfrm>
          <a:prstGeom prst="rect">
            <a:avLst/>
          </a:prstGeom>
          <a:noFill/>
        </p:spPr>
      </p:pic>
      <p:sp>
        <p:nvSpPr>
          <p:cNvPr id="4" name="Прямоугольник 3" hidden="1"/>
          <p:cNvSpPr/>
          <p:nvPr userDrawn="1">
            <p:custDataLst>
              <p:tags r:id="rId28"/>
            </p:custDataLst>
          </p:nvPr>
        </p:nvSpPr>
        <p:spPr bwMode="auto">
          <a:xfrm>
            <a:off x="0" y="1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47" y="6377659"/>
            <a:ext cx="1015987" cy="192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527381" y="205471"/>
            <a:ext cx="11329768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63"/>
            <a:endParaRPr lang="ru-RU" sz="24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6" y="452966"/>
            <a:ext cx="11235268" cy="912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3224" y="6343514"/>
            <a:ext cx="439296" cy="2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28797" y="6343514"/>
            <a:ext cx="7082099" cy="26473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454410" y="6343514"/>
            <a:ext cx="1273989" cy="2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0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2135858" y="-56815"/>
            <a:ext cx="830677" cy="6874421"/>
            <a:chOff x="9101894" y="-42611"/>
            <a:chExt cx="623008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140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</a:t>
              </a:r>
              <a:r>
                <a:rPr lang="en-US" sz="933" dirty="0">
                  <a:solidFill>
                    <a:srgbClr val="FFFFFF"/>
                  </a:solidFill>
                </a:rPr>
                <a:t>49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0,0,0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61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76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45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50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135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chemeClr val="bg1"/>
                  </a:solidFill>
                </a:rPr>
                <a:t>1</a:t>
              </a:r>
              <a:r>
                <a:rPr lang="en-US" sz="933" dirty="0">
                  <a:solidFill>
                    <a:schemeClr val="bg1"/>
                  </a:solidFill>
                </a:rPr>
                <a:t>40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250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250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120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110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224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78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57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2300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/>
                <a:t>Основные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2180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 err="1"/>
                <a:t>Доп.цвета</a:t>
              </a:r>
              <a:endParaRPr lang="ru-RU" sz="1067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70%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50%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30%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10%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8367" y="1509184"/>
            <a:ext cx="11235267" cy="455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990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667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1933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3866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55800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07733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867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6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33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67">
          <a:solidFill>
            <a:schemeClr val="tx2"/>
          </a:solidFill>
          <a:latin typeface="+mn-lt"/>
        </a:defRPr>
      </a:lvl5pPr>
      <a:lvl6pPr marL="2335202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2854537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373870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3893204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3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6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00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337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671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00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4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675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968" y="1601"/>
            <a:ext cx="1953" cy="1587"/>
          </a:xfrm>
          <a:prstGeom prst="rect">
            <a:avLst/>
          </a:prstGeom>
          <a:noFill/>
        </p:spPr>
      </p:pic>
      <p:sp>
        <p:nvSpPr>
          <p:cNvPr id="4" name="Прямоугольник 3" hidden="1"/>
          <p:cNvSpPr/>
          <p:nvPr userDrawn="1">
            <p:custDataLst>
              <p:tags r:id="rId34"/>
            </p:custDataLst>
          </p:nvPr>
        </p:nvSpPr>
        <p:spPr bwMode="auto">
          <a:xfrm>
            <a:off x="0" y="1"/>
            <a:ext cx="211667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27381" y="205471"/>
            <a:ext cx="11329768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63"/>
            <a:endParaRPr lang="ru-RU" sz="24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6" y="463845"/>
            <a:ext cx="11235268" cy="896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3851" y="6347813"/>
            <a:ext cx="425444" cy="2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28799" y="6340605"/>
            <a:ext cx="7090455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450466" y="6347813"/>
            <a:ext cx="1277933" cy="2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0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366" y="1527044"/>
            <a:ext cx="11235269" cy="454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78" name="Группа 77"/>
          <p:cNvGrpSpPr/>
          <p:nvPr userDrawn="1"/>
        </p:nvGrpSpPr>
        <p:grpSpPr>
          <a:xfrm>
            <a:off x="12135858" y="-56815"/>
            <a:ext cx="830677" cy="6874421"/>
            <a:chOff x="9101894" y="-42611"/>
            <a:chExt cx="623008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140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</a:t>
              </a:r>
              <a:r>
                <a:rPr lang="en-US" sz="933" dirty="0">
                  <a:solidFill>
                    <a:srgbClr val="FFFFFF"/>
                  </a:solidFill>
                </a:rPr>
                <a:t>49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0,0,0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61</a:t>
              </a:r>
              <a:br>
                <a:rPr lang="en-US" sz="933" dirty="0">
                  <a:solidFill>
                    <a:schemeClr val="bg1"/>
                  </a:solidFill>
                </a:rPr>
              </a:br>
              <a:r>
                <a:rPr lang="en-US" sz="933" dirty="0">
                  <a:solidFill>
                    <a:schemeClr val="bg1"/>
                  </a:solidFill>
                </a:rPr>
                <a:t>76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45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50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135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000000"/>
                  </a:solidFill>
                </a:rPr>
                <a:t>255</a:t>
              </a:r>
              <a:endParaRPr lang="ru-RU" sz="933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33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33" dirty="0">
                  <a:solidFill>
                    <a:schemeClr val="bg1"/>
                  </a:solidFill>
                </a:rPr>
                <a:t>1</a:t>
              </a:r>
              <a:r>
                <a:rPr lang="en-US" sz="933" dirty="0">
                  <a:solidFill>
                    <a:schemeClr val="bg1"/>
                  </a:solidFill>
                </a:rPr>
                <a:t>40</a:t>
              </a:r>
              <a:endParaRPr lang="ru-RU" sz="933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chemeClr val="bg1"/>
                  </a:solidFill>
                </a:rPr>
                <a:t>250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250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120</a:t>
              </a:r>
              <a:endParaRPr lang="ru-RU" sz="933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110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33" dirty="0">
                  <a:solidFill>
                    <a:srgbClr val="FFFFFF"/>
                  </a:solidFill>
                </a:rPr>
                <a:t>224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78</a:t>
              </a:r>
              <a:br>
                <a:rPr lang="en-US" sz="933" dirty="0">
                  <a:solidFill>
                    <a:srgbClr val="FFFFFF"/>
                  </a:solidFill>
                </a:rPr>
              </a:br>
              <a:r>
                <a:rPr lang="en-US" sz="933" dirty="0">
                  <a:solidFill>
                    <a:srgbClr val="FFFFFF"/>
                  </a:solidFill>
                </a:rPr>
                <a:t>57</a:t>
              </a:r>
              <a:endParaRPr lang="ru-RU" sz="933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2300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/>
                <a:t>Основные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21805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67" dirty="0" err="1"/>
                <a:t>Доп.цвета</a:t>
              </a:r>
              <a:endParaRPr lang="ru-RU" sz="1067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70%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50%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30%</a:t>
              </a:r>
              <a:endParaRPr lang="ru-RU" sz="8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10%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F906800-4DF2-4CCA-8A0E-BEDFF8E6C23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10769301" y="6390139"/>
            <a:ext cx="956096" cy="1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6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1933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3866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55800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07733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None/>
        <a:defRPr lang="ru-RU" sz="1867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6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333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2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None/>
        <a:defRPr lang="ru-RU" sz="1067" dirty="0">
          <a:solidFill>
            <a:schemeClr val="tx2"/>
          </a:solidFill>
          <a:latin typeface="+mn-lt"/>
        </a:defRPr>
      </a:lvl5pPr>
      <a:lvl6pPr marL="2335202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2854537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373870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3893204" indent="-35884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3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6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002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337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671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009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40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675" algn="l" defTabSz="10386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olmachevaOV@sibur.ru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higalovaia@sibur.ru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8.sv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.sibur.local/orgunits/talents/_layouts/15/WopiFrame.aspx?sourcedoc=%7BC3DDF73E-593F-4BA1-9248-FA349B8418D6%7D&amp;file=%D0%A8%D0%B0%D0%B1%D0%BB%D0%BE%D0%BD_%D0%BF%D1%80%D0%B5%D0%B7%D0%B5%D0%BD%D1%82%D0%B0%D1%86%D0%B8%D1%8F%20%D0%BF%D1%80%D0%BE%D0%B5%D0%BA%D1%82%D0%B0_%D0%A4%D0%BE%D1%80%D1%83%D0%BC%20%D0%9C%D0%A1%202024_26.03.24.pptx&amp;action=default&amp;IsList=1&amp;ListId=%7B719F3227-A63E-4362-B916-1CA8B823B931%7D&amp;ListItemId=8027" TargetMode="External"/><Relationship Id="rId2" Type="http://schemas.openxmlformats.org/officeDocument/2006/relationships/hyperlink" Target="https://cloud.mail.ru/public/2fdx/sHG8AWkCq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sp.sibur.local/orgunits/talents/_layouts/15/WopiFrame.aspx?sourcedoc=%7B2A0D9BCF-DD77-4B42-9128-1E94122157B2%7D&amp;file=%D0%9D%D0%B0%D0%B2%D0%B8%D0%B3%D0%B0%D1%82%D0%BE%D1%80_%D0%B4%D0%BB%D1%8F%20%D1%83%D1%87%D0%B0%D1%81%D1%82%D0%BD%D0%B8%D0%BA%D0%BE%D0%B2%20%D0%A4%D0%BE%D1%80%D1%83%D0%BC%D0%B0%20%D0%9C%D0%A1.pdf&amp;action=default&amp;IsList=1&amp;ListId=%7B719F3227-A63E-4362-B916-1CA8B823B931%7D&amp;ListItemId=2168" TargetMode="Externa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95259-9BF8-4A58-8E46-C68B97F25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" t="46" r="6" b="53"/>
          <a:stretch/>
        </p:blipFill>
        <p:spPr>
          <a:xfrm>
            <a:off x="103447" y="269743"/>
            <a:ext cx="4526875" cy="24739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5A4FFA-500A-444B-9A38-D2285B09815E}"/>
              </a:ext>
            </a:extLst>
          </p:cNvPr>
          <p:cNvSpPr txBox="1">
            <a:spLocks/>
          </p:cNvSpPr>
          <p:nvPr/>
        </p:nvSpPr>
        <p:spPr>
          <a:xfrm>
            <a:off x="-105193" y="473671"/>
            <a:ext cx="9144000" cy="92333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ru-RU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7758EBE-D519-4142-BCC5-A9629743579A}"/>
              </a:ext>
            </a:extLst>
          </p:cNvPr>
          <p:cNvSpPr txBox="1">
            <a:spLocks/>
          </p:cNvSpPr>
          <p:nvPr/>
        </p:nvSpPr>
        <p:spPr>
          <a:xfrm>
            <a:off x="5999650" y="3918782"/>
            <a:ext cx="5690657" cy="90268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/>
            <a:r>
              <a:rPr lang="ru-RU" sz="2933" kern="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ФОРУМ МОЛОДЫХ</a:t>
            </a:r>
          </a:p>
          <a:p>
            <a:pPr algn="ctr" defTabSz="1219170"/>
            <a:r>
              <a:rPr lang="ru-RU" sz="2933" kern="0" dirty="0">
                <a:solidFill>
                  <a:srgbClr val="00000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СПЕЦИАЛИСТОВ 2024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4248D24-8D20-48D5-A3DC-4A51F831641A}"/>
              </a:ext>
            </a:extLst>
          </p:cNvPr>
          <p:cNvSpPr txBox="1">
            <a:spLocks/>
          </p:cNvSpPr>
          <p:nvPr/>
        </p:nvSpPr>
        <p:spPr>
          <a:xfrm>
            <a:off x="6295463" y="5210935"/>
            <a:ext cx="5099028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/>
            <a:r>
              <a:rPr lang="ru-RU" sz="1800" i="1" kern="0" dirty="0" smtClean="0">
                <a:solidFill>
                  <a:prstClr val="white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Команды дерзателей, нацеленных на поиск улучшений и эффектов</a:t>
            </a:r>
            <a:endParaRPr lang="ru-RU" sz="1800" i="1" kern="0" dirty="0">
              <a:solidFill>
                <a:prstClr val="white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5EC322A-3BA6-4503-8CE2-C9663F378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76" y="3631459"/>
            <a:ext cx="5286579" cy="1477328"/>
          </a:xfrm>
        </p:spPr>
        <p:txBody>
          <a:bodyPr/>
          <a:lstStyle/>
          <a:p>
            <a:r>
              <a:rPr lang="ru-RU" sz="48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ПРАВИЛА</a:t>
            </a:r>
            <a:r>
              <a:rPr lang="ru-RU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ПРОВЕДЕНИЯ</a:t>
            </a:r>
            <a:endParaRPr lang="ru-RU" dirty="0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8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91D62E22-9D94-674F-8549-8B2CBFF1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6052"/>
            <a:ext cx="12192000" cy="2341948"/>
          </a:xfrm>
          <a:prstGeom prst="rect">
            <a:avLst/>
          </a:prstGeom>
        </p:spPr>
      </p:pic>
      <p:pic>
        <p:nvPicPr>
          <p:cNvPr id="18" name="Рисунок 3">
            <a:extLst>
              <a:ext uri="{FF2B5EF4-FFF2-40B4-BE49-F238E27FC236}">
                <a16:creationId xmlns:a16="http://schemas.microsoft.com/office/drawing/2014/main" id="{90FBF068-4072-CA48-B937-9392B1D18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08911" y="6060308"/>
            <a:ext cx="1752776" cy="333350"/>
          </a:xfrm>
          <a:prstGeom prst="rect">
            <a:avLst/>
          </a:prstGeom>
        </p:spPr>
      </p:pic>
      <p:pic>
        <p:nvPicPr>
          <p:cNvPr id="19" name="Рисунок 6">
            <a:extLst>
              <a:ext uri="{FF2B5EF4-FFF2-40B4-BE49-F238E27FC236}">
                <a16:creationId xmlns:a16="http://schemas.microsoft.com/office/drawing/2014/main" id="{D02DBE90-C9C1-A749-83A6-884398D680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13" y="5078319"/>
            <a:ext cx="2063449" cy="1276935"/>
          </a:xfrm>
          <a:prstGeom prst="rect">
            <a:avLst/>
          </a:prstGeom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7C6C3DB7-C443-6D7A-1ACC-D1A578EA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" y="3749040"/>
            <a:ext cx="467993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002F3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Оргкомитет</a:t>
            </a:r>
          </a:p>
        </p:txBody>
      </p:sp>
      <p:sp>
        <p:nvSpPr>
          <p:cNvPr id="25607" name="TextBox 5">
            <a:extLst>
              <a:ext uri="{FF2B5EF4-FFF2-40B4-BE49-F238E27FC236}">
                <a16:creationId xmlns:a16="http://schemas.microsoft.com/office/drawing/2014/main" id="{27CC477F-0790-E441-10BE-5C8DDA1D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76" y="4123321"/>
            <a:ext cx="2751650" cy="8822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47644" lvl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933" dirty="0"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247643" lvl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Жигалова Ирина,           </a:t>
            </a:r>
            <a:r>
              <a:rPr lang="en-US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   </a:t>
            </a:r>
          </a:p>
          <a:p>
            <a:pPr marL="247643" lvl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+7 (9</a:t>
            </a:r>
            <a:r>
              <a:rPr lang="en-US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10) 010-97-19</a:t>
            </a: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,  </a:t>
            </a:r>
            <a:r>
              <a:rPr lang="en-US" altLang="ru-RU" sz="1400" u="sng" dirty="0">
                <a:latin typeface="Arial" panose="020B0604020202020204" pitchFamily="34" charset="0"/>
                <a:ea typeface="Roboto" panose="02000000000000000000" pitchFamily="2" charset="0"/>
                <a:hlinkClick r:id="rId6" tooltip="mailto:zhigalovaia@sibur.ru"/>
              </a:rPr>
              <a:t>zhigalovaia@sibur.ru</a:t>
            </a:r>
            <a:endParaRPr lang="ru-RU" altLang="ru-RU" sz="1400" u="sng" dirty="0"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9E02E-05A0-78A6-858E-9D8E4265EC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034" y="2637835"/>
            <a:ext cx="1536768" cy="1530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EA6B4-17FD-CB82-34E7-D3B2E2B87FE9}"/>
              </a:ext>
            </a:extLst>
          </p:cNvPr>
          <p:cNvSpPr txBox="1"/>
          <p:nvPr/>
        </p:nvSpPr>
        <p:spPr>
          <a:xfrm>
            <a:off x="407986" y="912397"/>
            <a:ext cx="8492173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spcAft>
                <a:spcPts val="800"/>
              </a:spcAft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обеспечения коммуникации и своевременного информирования участников Форума создан </a:t>
            </a:r>
            <a:r>
              <a:rPr lang="ru-RU" sz="1400" b="1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чат-бот, </a:t>
            </a: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который:</a:t>
            </a:r>
          </a:p>
          <a:p>
            <a:pPr marL="380990" lvl="1" indent="-380990">
              <a:spcBef>
                <a:spcPct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направляет «</a:t>
            </a:r>
            <a:r>
              <a:rPr lang="ru-RU" sz="1400" dirty="0" err="1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напоминалки</a:t>
            </a: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 о ключевых событиях, новостях</a:t>
            </a:r>
          </a:p>
          <a:p>
            <a:pPr marL="380990" lvl="1" indent="-380990">
              <a:spcBef>
                <a:spcPct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дает доступ ко всем необходимым материалам (правила, шаблон 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презентации проекта</a:t>
            </a: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программа регионального этапа, </a:t>
            </a: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амятки 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 индексам </a:t>
            </a: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пр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.)</a:t>
            </a:r>
          </a:p>
          <a:p>
            <a:pPr marL="380990" lvl="1" indent="-380990">
              <a:spcBef>
                <a:spcPct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помогает в работе над проектом (креативное название, формулировки тезисов, проверка данных и 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др.)</a:t>
            </a:r>
            <a:endParaRPr lang="ru-RU" sz="1400" dirty="0" smtClean="0">
              <a:solidFill>
                <a:srgbClr val="00313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80990" lvl="1" indent="-380990">
              <a:spcBef>
                <a:spcPct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возможность обмениваться фото и видео ссылками</a:t>
            </a:r>
          </a:p>
          <a:p>
            <a:pPr marL="380990" lvl="1" indent="-380990">
              <a:spcBef>
                <a:spcPct val="0"/>
              </a:spcBef>
              <a:buClr>
                <a:srgbClr val="00999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создает полезные знакомства между </a:t>
            </a:r>
            <a:r>
              <a:rPr lang="ru-RU" sz="1400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участниками (Рандом кофе)</a:t>
            </a:r>
            <a:endParaRPr lang="ru-RU" sz="1400" dirty="0">
              <a:solidFill>
                <a:srgbClr val="00313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ru-RU" sz="1400" dirty="0">
              <a:solidFill>
                <a:srgbClr val="00313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Также, в чат-боте реализована функция </a:t>
            </a:r>
            <a:r>
              <a:rPr lang="ru-RU" sz="1400" b="1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отправки вопросов куратору регионального </a:t>
            </a:r>
            <a:r>
              <a:rPr lang="ru-RU" sz="1400" b="1" dirty="0" smtClean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этапа </a:t>
            </a:r>
            <a:endParaRPr lang="en-US" sz="1400" b="1" dirty="0">
              <a:solidFill>
                <a:srgbClr val="00313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ru-RU" sz="1400" dirty="0">
                <a:solidFill>
                  <a:srgbClr val="00313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Все вопросы будут автоматически направляться в чат </a:t>
            </a:r>
            <a:r>
              <a:rPr lang="ru-RU" sz="1400" dirty="0">
                <a:solidFill>
                  <a:srgbClr val="008D9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Форума </a:t>
            </a:r>
            <a:r>
              <a:rPr lang="ru-RU" sz="1400" dirty="0" smtClean="0">
                <a:solidFill>
                  <a:srgbClr val="008D9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молодых специалистов</a:t>
            </a:r>
            <a:endParaRPr lang="ru-RU" sz="1400" dirty="0">
              <a:solidFill>
                <a:srgbClr val="00313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22588C-3525-D325-38E7-C491349F891A}"/>
              </a:ext>
            </a:extLst>
          </p:cNvPr>
          <p:cNvSpPr/>
          <p:nvPr/>
        </p:nvSpPr>
        <p:spPr bwMode="auto">
          <a:xfrm>
            <a:off x="9216384" y="4275201"/>
            <a:ext cx="2106068" cy="442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/>
          <a:lstStyle/>
          <a:p>
            <a:pPr algn="ctr">
              <a:defRPr/>
            </a:pPr>
            <a:r>
              <a:rPr lang="en-US" sz="1200" b="1" kern="0" dirty="0">
                <a:solidFill>
                  <a:srgbClr val="002F3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QR</a:t>
            </a:r>
            <a:r>
              <a:rPr lang="ru-RU" sz="1200" b="1" kern="0" dirty="0">
                <a:solidFill>
                  <a:srgbClr val="002F3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-код на </a:t>
            </a:r>
            <a:r>
              <a:rPr lang="ru-RU" sz="1200" b="1" kern="0" dirty="0" smtClean="0">
                <a:solidFill>
                  <a:srgbClr val="002F3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</a:t>
            </a:r>
            <a:r>
              <a:rPr lang="en-US" sz="1200" b="1" kern="0" dirty="0" err="1" smtClean="0">
                <a:solidFill>
                  <a:srgbClr val="002F3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legram</a:t>
            </a:r>
            <a:r>
              <a:rPr lang="ru-RU" sz="1200" b="1" kern="0" dirty="0" smtClean="0">
                <a:solidFill>
                  <a:srgbClr val="002F3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-бота</a:t>
            </a:r>
            <a:endParaRPr lang="ru-RU" sz="1200" kern="0" dirty="0">
              <a:solidFill>
                <a:srgbClr val="002F3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C6C3DB7-C443-6D7A-1ACC-D1A578EA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6" y="-75387"/>
            <a:ext cx="7725986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3800" b="1" dirty="0">
                <a:solidFill>
                  <a:srgbClr val="006077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Подключай</a:t>
            </a:r>
            <a:r>
              <a:rPr lang="ru-RU" altLang="ru-RU" sz="3800" b="1" dirty="0">
                <a:solidFill>
                  <a:srgbClr val="002F3B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en-US" altLang="ru-RU" sz="3800" b="1" dirty="0" smtClean="0">
                <a:solidFill>
                  <a:srgbClr val="E14E39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«</a:t>
            </a:r>
            <a:r>
              <a:rPr lang="ru-RU" altLang="ru-RU" sz="3800" b="1" dirty="0" smtClean="0">
                <a:solidFill>
                  <a:srgbClr val="E14E39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Менделеева»</a:t>
            </a:r>
            <a:endParaRPr lang="ru-RU" altLang="ru-RU" sz="3800" b="1" dirty="0">
              <a:solidFill>
                <a:srgbClr val="E14E39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DA90CF-DA8F-4241-BEA5-10176747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129" y="4123321"/>
            <a:ext cx="3588051" cy="8822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47644" lvl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933" dirty="0"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247643" lvl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Толмачева Ольга, </a:t>
            </a:r>
            <a:r>
              <a:rPr lang="en-US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            </a:t>
            </a:r>
          </a:p>
          <a:p>
            <a:pPr marL="247643" lvl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+7</a:t>
            </a:r>
            <a:r>
              <a:rPr lang="en-US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  <a:ea typeface="Roboto" panose="02000000000000000000" pitchFamily="2" charset="0"/>
              </a:rPr>
              <a:t>(919) 764-38-69, </a:t>
            </a:r>
            <a:r>
              <a:rPr lang="en-US" altLang="ru-RU" sz="1400" u="sng" dirty="0">
                <a:latin typeface="Arial" panose="020B0604020202020204" pitchFamily="34" charset="0"/>
                <a:ea typeface="Roboto" panose="02000000000000000000" pitchFamily="2" charset="0"/>
                <a:hlinkClick r:id="rId8" tooltip="mailto:TolmachevaOV@sibur.ru"/>
              </a:rPr>
              <a:t>tolmachevaov@sibur.ru</a:t>
            </a:r>
            <a:endParaRPr lang="en-US" altLang="ru-RU" sz="1400" dirty="0"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6">
            <a:extLst>
              <a:ext uri="{FF2B5EF4-FFF2-40B4-BE49-F238E27FC236}">
                <a16:creationId xmlns:a16="http://schemas.microsoft.com/office/drawing/2014/main" id="{14D152F1-DC22-784B-B0FE-E960CE3C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Arial" panose="020B0604020202020204" pitchFamily="34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Arial" panose="020B0604020202020204" pitchFamily="34" charset="0"/>
              </a:rPr>
              <a:t>10</a:t>
            </a:r>
            <a:endParaRPr lang="ru-RU" altLang="ru-RU" sz="900" b="1" dirty="0">
              <a:solidFill>
                <a:srgbClr val="002F3B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930" y="167910"/>
            <a:ext cx="2370976" cy="2361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5871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85F0E-1289-46A0-95CF-869C0B0A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1" y="-18191"/>
            <a:ext cx="10972800" cy="853326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Цели и задачи Форума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662962-D44E-444E-9043-90A69788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8354"/>
            <a:ext cx="12192000" cy="22996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A2A8A-6A8F-4E22-9AAE-96FBAEE4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08911" y="6060308"/>
            <a:ext cx="1752776" cy="33335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814DF17-AE42-43DA-9A95-32FCC4B5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" y="1369899"/>
            <a:ext cx="381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35981A2-3F5E-49EA-8651-8F06E4AA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71" y="1358303"/>
            <a:ext cx="6804946" cy="28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Задачи Форума: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Roboto" panose="02000000000000000000" pitchFamily="2" charset="0"/>
            </a:endParaRPr>
          </a:p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Развитие культуры технологического лидерства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у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молодых специалистов (МС), раскрытие потенциала</a:t>
            </a:r>
            <a:r>
              <a:rPr lang="en-US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для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дальнейшего роста в Компании</a:t>
            </a:r>
          </a:p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Выстраивание коммуникации МС, руководителей, экспертов, помощь в подготовке к представлению разработанных технических решений</a:t>
            </a:r>
          </a:p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Эффективная интеграция в команды и корпоративную культуру, обеспечение высокого уровня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мотивации</a:t>
            </a:r>
            <a:r>
              <a:rPr lang="en-US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и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вовлеченности</a:t>
            </a:r>
            <a:endParaRPr lang="ru-RU" altLang="ru-RU" sz="160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Прямоугольник 16">
            <a:extLst>
              <a:ext uri="{FF2B5EF4-FFF2-40B4-BE49-F238E27FC236}">
                <a16:creationId xmlns:a16="http://schemas.microsoft.com/office/drawing/2014/main" id="{D2D1942D-C50E-9B4C-934E-10A02239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076C3DC-3134-3E43-AFA3-58DEC23E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" y="1725070"/>
            <a:ext cx="363728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algn="just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вовлечение талантливой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молодежи в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планы по развитию компании, формирование осознанного отношения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к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работе и достижению результатов через постоянное развитие</a:t>
            </a:r>
            <a:endParaRPr kumimoji="0" lang="ru-RU" altLang="ru-RU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CD940E5D-1F2A-3F4C-8F91-0AD12A1AD7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1" y="4982344"/>
            <a:ext cx="2124775" cy="13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9BE50A7-A00D-4C9C-AFB1-97B75C57296B}"/>
              </a:ext>
            </a:extLst>
          </p:cNvPr>
          <p:cNvSpPr txBox="1">
            <a:spLocks/>
          </p:cNvSpPr>
          <p:nvPr/>
        </p:nvSpPr>
        <p:spPr>
          <a:xfrm>
            <a:off x="396494" y="1563744"/>
            <a:ext cx="2996945" cy="108952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2023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7552A95-7ABD-4CC2-9480-BD085BABF5E9}"/>
              </a:ext>
            </a:extLst>
          </p:cNvPr>
          <p:cNvSpPr txBox="1">
            <a:spLocks/>
          </p:cNvSpPr>
          <p:nvPr/>
        </p:nvSpPr>
        <p:spPr>
          <a:xfrm>
            <a:off x="396494" y="2861551"/>
            <a:ext cx="2996945" cy="84023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2022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1AFA4756-B74A-419A-8EA6-3ED754FF9F77}"/>
              </a:ext>
            </a:extLst>
          </p:cNvPr>
          <p:cNvSpPr txBox="1">
            <a:spLocks/>
          </p:cNvSpPr>
          <p:nvPr/>
        </p:nvSpPr>
        <p:spPr>
          <a:xfrm>
            <a:off x="396494" y="3887711"/>
            <a:ext cx="2996945" cy="7017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2021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7249360-C164-4583-BF5C-EF3375A7C2DD}"/>
              </a:ext>
            </a:extLst>
          </p:cNvPr>
          <p:cNvCxnSpPr>
            <a:cxnSpLocks/>
          </p:cNvCxnSpPr>
          <p:nvPr/>
        </p:nvCxnSpPr>
        <p:spPr>
          <a:xfrm>
            <a:off x="487934" y="2718703"/>
            <a:ext cx="2088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861678-D5D1-4D72-BFA6-B65C69FC1F37}"/>
              </a:ext>
            </a:extLst>
          </p:cNvPr>
          <p:cNvCxnSpPr>
            <a:cxnSpLocks/>
          </p:cNvCxnSpPr>
          <p:nvPr/>
        </p:nvCxnSpPr>
        <p:spPr>
          <a:xfrm>
            <a:off x="487934" y="3737988"/>
            <a:ext cx="2088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68B6464A-FE54-4F64-B80D-06F22AE207BA}"/>
              </a:ext>
            </a:extLst>
          </p:cNvPr>
          <p:cNvSpPr txBox="1">
            <a:spLocks/>
          </p:cNvSpPr>
          <p:nvPr/>
        </p:nvSpPr>
        <p:spPr>
          <a:xfrm>
            <a:off x="3506399" y="1768725"/>
            <a:ext cx="2996945" cy="84023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562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80E9C0BF-C821-4F33-BCD5-04F8C00A31C2}"/>
              </a:ext>
            </a:extLst>
          </p:cNvPr>
          <p:cNvSpPr txBox="1">
            <a:spLocks/>
          </p:cNvSpPr>
          <p:nvPr/>
        </p:nvSpPr>
        <p:spPr>
          <a:xfrm>
            <a:off x="3506399" y="2926132"/>
            <a:ext cx="2996945" cy="6463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495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AB3E78EB-35D7-48AB-92A9-2505E74F0840}"/>
              </a:ext>
            </a:extLst>
          </p:cNvPr>
          <p:cNvSpPr txBox="1">
            <a:spLocks/>
          </p:cNvSpPr>
          <p:nvPr/>
        </p:nvSpPr>
        <p:spPr>
          <a:xfrm>
            <a:off x="3506399" y="3952292"/>
            <a:ext cx="2996945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295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CDAC45A-8A8D-45A3-9383-86CF66499B07}"/>
              </a:ext>
            </a:extLst>
          </p:cNvPr>
          <p:cNvSpPr txBox="1">
            <a:spLocks/>
          </p:cNvSpPr>
          <p:nvPr/>
        </p:nvSpPr>
        <p:spPr>
          <a:xfrm>
            <a:off x="5519716" y="1768725"/>
            <a:ext cx="1137920" cy="8402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18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B357F80-91EB-4D3D-8390-8C4BBF571E42}"/>
              </a:ext>
            </a:extLst>
          </p:cNvPr>
          <p:cNvSpPr txBox="1">
            <a:spLocks/>
          </p:cNvSpPr>
          <p:nvPr/>
        </p:nvSpPr>
        <p:spPr>
          <a:xfrm>
            <a:off x="5519716" y="2926132"/>
            <a:ext cx="113792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16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0AC0AE0B-46E0-4E5F-BA5C-A2D2CCFF15AA}"/>
              </a:ext>
            </a:extLst>
          </p:cNvPr>
          <p:cNvSpPr txBox="1">
            <a:spLocks/>
          </p:cNvSpPr>
          <p:nvPr/>
        </p:nvSpPr>
        <p:spPr>
          <a:xfrm>
            <a:off x="5519716" y="3952292"/>
            <a:ext cx="113792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11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3DF5CDCC-98EA-4786-98A9-7165F5E9AA1C}"/>
              </a:ext>
            </a:extLst>
          </p:cNvPr>
          <p:cNvSpPr txBox="1">
            <a:spLocks/>
          </p:cNvSpPr>
          <p:nvPr/>
        </p:nvSpPr>
        <p:spPr>
          <a:xfrm>
            <a:off x="7514382" y="1768725"/>
            <a:ext cx="1440000" cy="8402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113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DB98995-DFA0-447F-9D7C-78FC594F269A}"/>
              </a:ext>
            </a:extLst>
          </p:cNvPr>
          <p:cNvSpPr txBox="1">
            <a:spLocks/>
          </p:cNvSpPr>
          <p:nvPr/>
        </p:nvSpPr>
        <p:spPr>
          <a:xfrm>
            <a:off x="7514383" y="2926132"/>
            <a:ext cx="14400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99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F3FF0C7F-35FA-4503-AD85-0FA20325A711}"/>
              </a:ext>
            </a:extLst>
          </p:cNvPr>
          <p:cNvSpPr txBox="1">
            <a:spLocks/>
          </p:cNvSpPr>
          <p:nvPr/>
        </p:nvSpPr>
        <p:spPr>
          <a:xfrm>
            <a:off x="7514383" y="3952292"/>
            <a:ext cx="14400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F3A"/>
                </a:solidFill>
                <a:latin typeface="+mn-lt"/>
                <a:ea typeface="Roboto" panose="02000000000000000000" pitchFamily="2" charset="0"/>
              </a:rPr>
              <a:t>72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EF9846-C369-4096-A2D2-642D8BD875B0}"/>
              </a:ext>
            </a:extLst>
          </p:cNvPr>
          <p:cNvSpPr txBox="1"/>
          <p:nvPr/>
        </p:nvSpPr>
        <p:spPr>
          <a:xfrm>
            <a:off x="3506400" y="1292205"/>
            <a:ext cx="1439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F3A"/>
                </a:solidFill>
                <a:ea typeface="Roboto Light" panose="02000000000000000000" pitchFamily="2" charset="0"/>
              </a:rPr>
              <a:t>Молодых</a:t>
            </a:r>
          </a:p>
          <a:p>
            <a:r>
              <a:rPr lang="ru-RU" sz="1200" dirty="0">
                <a:solidFill>
                  <a:srgbClr val="002F3A"/>
                </a:solidFill>
                <a:ea typeface="Roboto Light" panose="02000000000000000000" pitchFamily="2" charset="0"/>
              </a:rPr>
              <a:t>специалистов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B8AF37-3957-40A7-8FBA-135FCA017827}"/>
              </a:ext>
            </a:extLst>
          </p:cNvPr>
          <p:cNvSpPr txBox="1"/>
          <p:nvPr/>
        </p:nvSpPr>
        <p:spPr>
          <a:xfrm>
            <a:off x="5519716" y="1292205"/>
            <a:ext cx="3098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F3A"/>
                </a:solidFill>
                <a:ea typeface="Roboto Light" panose="02000000000000000000" pitchFamily="2" charset="0"/>
              </a:rPr>
              <a:t>Предприятий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957670-9FF3-49BC-A21A-F555CB49B277}"/>
              </a:ext>
            </a:extLst>
          </p:cNvPr>
          <p:cNvSpPr txBox="1"/>
          <p:nvPr/>
        </p:nvSpPr>
        <p:spPr>
          <a:xfrm>
            <a:off x="7514382" y="1292205"/>
            <a:ext cx="3098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F3A"/>
                </a:solidFill>
                <a:ea typeface="Roboto Light" panose="02000000000000000000" pitchFamily="2" charset="0"/>
              </a:rPr>
              <a:t>Проектов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5C9EF29-AF91-49F3-BCF2-284169F3CB6D}"/>
              </a:ext>
            </a:extLst>
          </p:cNvPr>
          <p:cNvCxnSpPr>
            <a:cxnSpLocks/>
          </p:cNvCxnSpPr>
          <p:nvPr/>
        </p:nvCxnSpPr>
        <p:spPr>
          <a:xfrm>
            <a:off x="3506399" y="2718703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3AAAB47-0AB0-4BCA-B5A8-60EDB2A9ACF4}"/>
              </a:ext>
            </a:extLst>
          </p:cNvPr>
          <p:cNvCxnSpPr>
            <a:cxnSpLocks/>
          </p:cNvCxnSpPr>
          <p:nvPr/>
        </p:nvCxnSpPr>
        <p:spPr>
          <a:xfrm>
            <a:off x="3506399" y="3737988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29C8FDF5-DD51-4FBF-8FAD-56B878F0E347}"/>
              </a:ext>
            </a:extLst>
          </p:cNvPr>
          <p:cNvCxnSpPr>
            <a:cxnSpLocks/>
          </p:cNvCxnSpPr>
          <p:nvPr/>
        </p:nvCxnSpPr>
        <p:spPr>
          <a:xfrm>
            <a:off x="5519716" y="2718703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1104449D-7FD2-4151-92B5-ED1B12903AF1}"/>
              </a:ext>
            </a:extLst>
          </p:cNvPr>
          <p:cNvCxnSpPr>
            <a:cxnSpLocks/>
          </p:cNvCxnSpPr>
          <p:nvPr/>
        </p:nvCxnSpPr>
        <p:spPr>
          <a:xfrm>
            <a:off x="5519716" y="3737988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32655388-EC4A-43BE-9A96-A6C68B4E278B}"/>
              </a:ext>
            </a:extLst>
          </p:cNvPr>
          <p:cNvCxnSpPr>
            <a:cxnSpLocks/>
          </p:cNvCxnSpPr>
          <p:nvPr/>
        </p:nvCxnSpPr>
        <p:spPr>
          <a:xfrm>
            <a:off x="7514382" y="2718703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3DFDBD6-C591-4A2F-BE7F-8412F865DF53}"/>
              </a:ext>
            </a:extLst>
          </p:cNvPr>
          <p:cNvCxnSpPr>
            <a:cxnSpLocks/>
          </p:cNvCxnSpPr>
          <p:nvPr/>
        </p:nvCxnSpPr>
        <p:spPr>
          <a:xfrm>
            <a:off x="7514382" y="3737988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DE3CE2E6-109F-3849-A7E7-79F5B96B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4" y="-8741"/>
            <a:ext cx="10972800" cy="913975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Форум </a:t>
            </a:r>
            <a:r>
              <a:rPr lang="ru-RU" sz="3800" b="1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в </a:t>
            </a:r>
            <a:r>
              <a:rPr lang="ru-RU" sz="3800" b="1" dirty="0" smtClean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цифрах </a:t>
            </a:r>
            <a:endParaRPr lang="ru-RU" sz="3800" b="1" dirty="0">
              <a:solidFill>
                <a:srgbClr val="006077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8" name="Прямоугольник 16">
            <a:extLst>
              <a:ext uri="{FF2B5EF4-FFF2-40B4-BE49-F238E27FC236}">
                <a16:creationId xmlns:a16="http://schemas.microsoft.com/office/drawing/2014/main" id="{76480D75-42B2-3143-AA00-D2FB9CF7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5D608732-20EF-7143-AC1F-068B9303D838}"/>
              </a:ext>
            </a:extLst>
          </p:cNvPr>
          <p:cNvSpPr txBox="1">
            <a:spLocks/>
          </p:cNvSpPr>
          <p:nvPr/>
        </p:nvSpPr>
        <p:spPr>
          <a:xfrm>
            <a:off x="9512943" y="1768725"/>
            <a:ext cx="1855130" cy="8402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9999"/>
                </a:solidFill>
                <a:latin typeface="+mn-lt"/>
                <a:ea typeface="Roboto" panose="02000000000000000000" pitchFamily="2" charset="0"/>
              </a:rPr>
              <a:t>52</a:t>
            </a:r>
            <a:r>
              <a:rPr lang="ru-RU" sz="5400" b="1" dirty="0" smtClean="0">
                <a:solidFill>
                  <a:srgbClr val="009999"/>
                </a:solidFill>
                <a:latin typeface="+mn-lt"/>
                <a:ea typeface="Roboto" panose="02000000000000000000" pitchFamily="2" charset="0"/>
              </a:rPr>
              <a:t>%</a:t>
            </a:r>
            <a:endParaRPr lang="ru-RU" sz="5400" b="1" dirty="0">
              <a:solidFill>
                <a:srgbClr val="009999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id="{48325DC7-866C-2045-B2BB-FCD8ECC68C4A}"/>
              </a:ext>
            </a:extLst>
          </p:cNvPr>
          <p:cNvSpPr txBox="1">
            <a:spLocks/>
          </p:cNvSpPr>
          <p:nvPr/>
        </p:nvSpPr>
        <p:spPr>
          <a:xfrm>
            <a:off x="9521908" y="2926132"/>
            <a:ext cx="2996945" cy="6463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9999"/>
                </a:solidFill>
                <a:latin typeface="+mn-lt"/>
                <a:ea typeface="Roboto" panose="02000000000000000000" pitchFamily="2" charset="0"/>
              </a:rPr>
              <a:t>34%</a:t>
            </a:r>
            <a:endParaRPr lang="ru-RU" sz="4000" b="1" dirty="0">
              <a:solidFill>
                <a:srgbClr val="009999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01" name="Заголовок 1">
            <a:extLst>
              <a:ext uri="{FF2B5EF4-FFF2-40B4-BE49-F238E27FC236}">
                <a16:creationId xmlns:a16="http://schemas.microsoft.com/office/drawing/2014/main" id="{8D97803B-15B0-FA4F-971E-E483B6F13EE4}"/>
              </a:ext>
            </a:extLst>
          </p:cNvPr>
          <p:cNvSpPr txBox="1">
            <a:spLocks/>
          </p:cNvSpPr>
          <p:nvPr/>
        </p:nvSpPr>
        <p:spPr>
          <a:xfrm>
            <a:off x="9521908" y="3952292"/>
            <a:ext cx="2996945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9999"/>
                </a:solidFill>
                <a:latin typeface="+mn-lt"/>
                <a:ea typeface="Roboto" panose="02000000000000000000" pitchFamily="2" charset="0"/>
              </a:rPr>
              <a:t>8%</a:t>
            </a:r>
            <a:endParaRPr lang="ru-RU" sz="3200" b="1" dirty="0">
              <a:solidFill>
                <a:srgbClr val="009999"/>
              </a:solidFill>
              <a:latin typeface="+mn-lt"/>
              <a:ea typeface="Roboto" panose="02000000000000000000" pitchFamily="2" charset="0"/>
            </a:endParaRPr>
          </a:p>
        </p:txBody>
      </p:sp>
      <p:cxnSp>
        <p:nvCxnSpPr>
          <p:cNvPr id="103" name="Прямая соединительная линия 66">
            <a:extLst>
              <a:ext uri="{FF2B5EF4-FFF2-40B4-BE49-F238E27FC236}">
                <a16:creationId xmlns:a16="http://schemas.microsoft.com/office/drawing/2014/main" id="{FE6E1E23-1815-364E-B671-19D310251404}"/>
              </a:ext>
            </a:extLst>
          </p:cNvPr>
          <p:cNvCxnSpPr>
            <a:cxnSpLocks/>
          </p:cNvCxnSpPr>
          <p:nvPr/>
        </p:nvCxnSpPr>
        <p:spPr>
          <a:xfrm>
            <a:off x="9512943" y="2718703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67">
            <a:extLst>
              <a:ext uri="{FF2B5EF4-FFF2-40B4-BE49-F238E27FC236}">
                <a16:creationId xmlns:a16="http://schemas.microsoft.com/office/drawing/2014/main" id="{A2FF30B3-90C1-0647-979B-43D41017C64A}"/>
              </a:ext>
            </a:extLst>
          </p:cNvPr>
          <p:cNvCxnSpPr>
            <a:cxnSpLocks/>
          </p:cNvCxnSpPr>
          <p:nvPr/>
        </p:nvCxnSpPr>
        <p:spPr>
          <a:xfrm>
            <a:off x="9512943" y="3737988"/>
            <a:ext cx="1440000" cy="0"/>
          </a:xfrm>
          <a:prstGeom prst="line">
            <a:avLst/>
          </a:prstGeom>
          <a:ln w="95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842286-80A5-0848-BA58-9D9C80E076CD}"/>
              </a:ext>
            </a:extLst>
          </p:cNvPr>
          <p:cNvSpPr txBox="1"/>
          <p:nvPr/>
        </p:nvSpPr>
        <p:spPr>
          <a:xfrm>
            <a:off x="9512943" y="1292205"/>
            <a:ext cx="19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9999"/>
                </a:solidFill>
                <a:ea typeface="Roboto Light" panose="02000000000000000000" pitchFamily="2" charset="0"/>
              </a:rPr>
              <a:t>Проектов реализованы/ в процессе реализации</a:t>
            </a:r>
          </a:p>
          <a:p>
            <a:endParaRPr lang="en-RU" sz="1200" dirty="0">
              <a:solidFill>
                <a:srgbClr val="009999"/>
              </a:solidFill>
              <a:ea typeface="Roboto Light" panose="02000000000000000000" pitchFamily="2" charset="0"/>
            </a:endParaRPr>
          </a:p>
        </p:txBody>
      </p:sp>
      <p:pic>
        <p:nvPicPr>
          <p:cNvPr id="105" name="Рисунок 2">
            <a:extLst>
              <a:ext uri="{FF2B5EF4-FFF2-40B4-BE49-F238E27FC236}">
                <a16:creationId xmlns:a16="http://schemas.microsoft.com/office/drawing/2014/main" id="{C36EAC8F-73B5-FC4C-8727-644397BCA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1064"/>
            <a:ext cx="12192000" cy="2136935"/>
          </a:xfrm>
          <a:prstGeom prst="rect">
            <a:avLst/>
          </a:prstGeom>
        </p:spPr>
      </p:pic>
      <p:pic>
        <p:nvPicPr>
          <p:cNvPr id="106" name="Рисунок 3">
            <a:extLst>
              <a:ext uri="{FF2B5EF4-FFF2-40B4-BE49-F238E27FC236}">
                <a16:creationId xmlns:a16="http://schemas.microsoft.com/office/drawing/2014/main" id="{E42DBCDF-FBFC-8044-B463-7594FCCA2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08911" y="6060308"/>
            <a:ext cx="1752776" cy="333350"/>
          </a:xfrm>
          <a:prstGeom prst="rect">
            <a:avLst/>
          </a:prstGeom>
        </p:spPr>
      </p:pic>
      <p:pic>
        <p:nvPicPr>
          <p:cNvPr id="108" name="Рисунок 6">
            <a:extLst>
              <a:ext uri="{FF2B5EF4-FFF2-40B4-BE49-F238E27FC236}">
                <a16:creationId xmlns:a16="http://schemas.microsoft.com/office/drawing/2014/main" id="{7A73BF1A-0E2D-4D49-A288-95444938C2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94" y="5065673"/>
            <a:ext cx="2063449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6459576" y="4385326"/>
            <a:ext cx="463578" cy="467198"/>
          </a:xfrm>
          <a:prstGeom prst="rect">
            <a:avLst/>
          </a:prstGeom>
          <a:solidFill>
            <a:srgbClr val="77E2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6459576" y="3002341"/>
            <a:ext cx="463578" cy="467198"/>
          </a:xfrm>
          <a:prstGeom prst="rect">
            <a:avLst/>
          </a:prstGeom>
          <a:solidFill>
            <a:srgbClr val="77E2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6459576" y="1233517"/>
            <a:ext cx="463578" cy="467198"/>
          </a:xfrm>
          <a:prstGeom prst="rect">
            <a:avLst/>
          </a:prstGeom>
          <a:solidFill>
            <a:srgbClr val="77E2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507790" y="4385326"/>
            <a:ext cx="463578" cy="467198"/>
          </a:xfrm>
          <a:prstGeom prst="rect">
            <a:avLst/>
          </a:prstGeom>
          <a:solidFill>
            <a:srgbClr val="77E2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498266" y="1265204"/>
            <a:ext cx="463578" cy="467198"/>
          </a:xfrm>
          <a:prstGeom prst="rect">
            <a:avLst/>
          </a:prstGeom>
          <a:solidFill>
            <a:srgbClr val="77E2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5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1A685F0E-1289-46A0-95CF-869C0B0A650E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10972800" cy="86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800" b="1" kern="0" dirty="0" smtClean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Направления проектов 2024</a:t>
            </a:r>
            <a:endParaRPr lang="ru-RU" sz="3800" b="1" kern="0" dirty="0">
              <a:solidFill>
                <a:srgbClr val="E14E39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54" name="Прямоугольник 16">
            <a:extLst>
              <a:ext uri="{FF2B5EF4-FFF2-40B4-BE49-F238E27FC236}">
                <a16:creationId xmlns:a16="http://schemas.microsoft.com/office/drawing/2014/main" id="{D2D1942D-C50E-9B4C-934E-10A02239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4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" name="TextBox 10">
            <a:extLst>
              <a:ext uri="{FF2B5EF4-FFF2-40B4-BE49-F238E27FC236}">
                <a16:creationId xmlns:a16="http://schemas.microsoft.com/office/drawing/2014/main" id="{4F4B5DDF-F3F1-5743-B2C7-2C814776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1" y="1247453"/>
            <a:ext cx="533476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just" defTabSz="778986">
              <a:lnSpc>
                <a:spcPts val="158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</a:rPr>
              <a:t>Обеспечение доступности, безопасности и эффективности производств:</a:t>
            </a:r>
            <a:endParaRPr lang="ru-RU" altLang="ru-RU" sz="1600" b="1" dirty="0">
              <a:solidFill>
                <a:srgbClr val="007C89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DF7F6480-1051-ED46-99A1-160C6324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71" y="1834203"/>
            <a:ext cx="5440361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Недопущение УМД (по отказам оборудования, человеческому, технологическому факторам)</a:t>
            </a:r>
            <a:endParaRPr lang="en-US" altLang="ru-RU" sz="1200" kern="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Разработка мероприятий в рамках актуализации Мастер-планов предприятия (поиск внешних </a:t>
            </a:r>
            <a:r>
              <a:rPr lang="ru-RU" altLang="ru-RU" sz="1200" kern="0" dirty="0" err="1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бенчмарков</a:t>
            </a: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/ лучших практик в новых условиях, поиск потенциала повышения производительности, операционной эффективности) </a:t>
            </a:r>
          </a:p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Применение цифровых инструментов, в </a:t>
            </a:r>
            <a:r>
              <a:rPr lang="ru-RU" altLang="ru-RU" sz="1200" kern="0" dirty="0" err="1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т.ч</a:t>
            </a: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. Цифровой завод / малолюдное производство (пилот на примере конкретного производства / установки) </a:t>
            </a:r>
          </a:p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Повышение эффективности процессов </a:t>
            </a:r>
            <a:r>
              <a:rPr lang="ru-RU" altLang="ru-RU" sz="1200" kern="0" dirty="0" err="1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ТОиР</a:t>
            </a:r>
            <a:endParaRPr lang="ru-RU" altLang="ru-RU" sz="1200" kern="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Пилот по оптимизации МДП (сверх</a:t>
            </a:r>
            <a:r>
              <a:rPr lang="en-GB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min </a:t>
            </a: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и сверх</a:t>
            </a:r>
            <a:r>
              <a:rPr lang="en-GB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max) </a:t>
            </a: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на конкретном </a:t>
            </a:r>
            <a:r>
              <a:rPr lang="ru-RU" altLang="ru-RU" sz="1200" kern="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производстве/установке</a:t>
            </a:r>
            <a:endParaRPr lang="ru-RU" altLang="ru-RU" sz="1200" kern="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121617C3-8717-804D-A73A-4C2BCD25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4461295"/>
            <a:ext cx="52405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defTabSz="778986">
              <a:lnSpc>
                <a:spcPts val="158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Повышение качества готовой продукции</a:t>
            </a:r>
            <a:r>
              <a:rPr lang="en-US" alt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:</a:t>
            </a:r>
            <a:endParaRPr lang="ru-RU" altLang="ru-RU" sz="1600" b="1" dirty="0">
              <a:solidFill>
                <a:srgbClr val="007C89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TextBox 10">
            <a:extLst>
              <a:ext uri="{FF2B5EF4-FFF2-40B4-BE49-F238E27FC236}">
                <a16:creationId xmlns:a16="http://schemas.microsoft.com/office/drawing/2014/main" id="{88B578D5-8607-2149-9BF0-200A0B9D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72" y="4911541"/>
            <a:ext cx="5440361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Решение локальных кейсов предприятий с проблематикой качества готовой продукции (каучуки, ПЭ, ПП и др.)</a:t>
            </a:r>
          </a:p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Работа с качеством продукции не по достижению параметров регламента и/или тех спецификаций, а от запроса клиента. </a:t>
            </a:r>
          </a:p>
          <a:p>
            <a:pPr marL="228594" lvl="1" indent="-228594" algn="just" defTabSz="1038622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Улучшение свойств/достижение уникальных параметров продукции СХ под развитие клиентских продуктов (совместная работа с клиентами над потребительскими товарами) 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6EC7015C-7684-994E-BF63-CA2EB5D3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92" y="1268876"/>
            <a:ext cx="4960448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just" defTabSz="778986">
              <a:lnSpc>
                <a:spcPts val="158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</a:rPr>
              <a:t>Повышение уровня технологической </a:t>
            </a:r>
            <a:r>
              <a:rPr lang="ru-RU" sz="1600" b="1" dirty="0" smtClean="0">
                <a:solidFill>
                  <a:srgbClr val="007C89"/>
                </a:solidFill>
                <a:latin typeface="+mn-lt"/>
                <a:ea typeface="Roboto" panose="02000000000000000000" pitchFamily="2" charset="0"/>
              </a:rPr>
              <a:t>независимости:</a:t>
            </a:r>
            <a:endParaRPr lang="ru-RU" altLang="ru-RU" sz="1600" b="1" dirty="0">
              <a:solidFill>
                <a:srgbClr val="007C89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7C8788A1-A546-D943-BD38-4EC1E65B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93" y="4461295"/>
            <a:ext cx="5033599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just" defTabSz="778986">
              <a:lnSpc>
                <a:spcPts val="158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b="1" dirty="0" err="1" smtClean="0">
                <a:solidFill>
                  <a:srgbClr val="007C8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Опер.модель</a:t>
            </a:r>
            <a:r>
              <a:rPr lang="ru-RU" alt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: развитие системы процессов, стандартов / методик:</a:t>
            </a: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EC86C1BF-D030-034E-ADFF-8A2111F9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52" y="1801681"/>
            <a:ext cx="5440361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 sz="1200" kern="0">
                <a:solidFill>
                  <a:srgbClr val="082F3D"/>
                </a:solidFill>
                <a:ea typeface="Roboto" panose="02000000000000000000" pitchFamily="2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dirty="0">
                <a:sym typeface="Arial"/>
              </a:rPr>
              <a:t>Доступность оборудования</a:t>
            </a:r>
          </a:p>
          <a:p>
            <a:pPr lvl="1"/>
            <a:r>
              <a:rPr lang="ru-RU" altLang="ru-RU" dirty="0">
                <a:sym typeface="Arial"/>
              </a:rPr>
              <a:t>Доступность химии (реагенты и катализаторы)</a:t>
            </a:r>
          </a:p>
          <a:p>
            <a:pPr lvl="1"/>
            <a:r>
              <a:rPr lang="ru-RU" altLang="ru-RU" dirty="0">
                <a:sym typeface="Arial"/>
              </a:rPr>
              <a:t>Доступность АСУТП</a:t>
            </a:r>
          </a:p>
          <a:p>
            <a:pPr lvl="1"/>
            <a:r>
              <a:rPr lang="ru-RU" altLang="ru-RU" dirty="0">
                <a:sym typeface="Arial"/>
              </a:rPr>
              <a:t>Доступность программного обеспечения</a:t>
            </a: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769B08D7-8850-034A-A456-1D348113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472" y="5086285"/>
            <a:ext cx="5097753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Создание и актуализация базы знаний по технологическим / техническим вопросам на базе ИИ </a:t>
            </a:r>
          </a:p>
          <a:p>
            <a:pPr marL="228594" lvl="1" indent="-228594" algn="just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Организация работы экспертных и профессиональных сообществ. Роль экспертов в агрегации</a:t>
            </a:r>
            <a:r>
              <a:rPr lang="en-US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200" kern="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и распространении успешных практик</a:t>
            </a: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38E2C0AF-4BD3-6B47-A2FD-CCF7059B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92" y="3129241"/>
            <a:ext cx="5618133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defTabSz="778986">
              <a:lnSpc>
                <a:spcPts val="158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rgbClr val="007C89"/>
                </a:solidFill>
                <a:latin typeface="+mn-lt"/>
                <a:ea typeface="Roboto" panose="02000000000000000000" pitchFamily="2" charset="0"/>
              </a:rPr>
              <a:t>Развитие системы управления рисками</a:t>
            </a:r>
            <a:r>
              <a:rPr lang="ru-RU" sz="1600" b="1" dirty="0" smtClean="0">
                <a:solidFill>
                  <a:srgbClr val="007C89"/>
                </a:solidFill>
                <a:latin typeface="+mn-lt"/>
                <a:ea typeface="Roboto" panose="02000000000000000000" pitchFamily="2" charset="0"/>
              </a:rPr>
              <a:t>:</a:t>
            </a:r>
            <a:endParaRPr lang="ru-RU" altLang="ru-RU" sz="1600" b="1" dirty="0">
              <a:solidFill>
                <a:srgbClr val="007C89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426F61EF-C3DF-C84E-9326-31548919D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92" y="3520772"/>
            <a:ext cx="5440361" cy="6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Производственные риски</a:t>
            </a:r>
          </a:p>
          <a:p>
            <a:pPr marL="228594" lvl="1" indent="-228594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Риски с техногенным потенциалом</a:t>
            </a:r>
          </a:p>
          <a:p>
            <a:pPr marL="228594" lvl="1" indent="-228594" defTabSz="1038622">
              <a:lnSpc>
                <a:spcPts val="1340"/>
              </a:lnSpc>
              <a:spcBef>
                <a:spcPct val="0"/>
              </a:spcBef>
              <a:spcAft>
                <a:spcPts val="4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Риски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55180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E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0" y="-18562"/>
            <a:ext cx="9902400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F59CDB6-5DE0-6841-976B-B6F7251C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2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ru-RU" altLang="ru-RU" sz="900" b="1" dirty="0">
              <a:solidFill>
                <a:srgbClr val="002F3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BBDC21-8369-254A-A9D7-EA2297890B3C}"/>
              </a:ext>
            </a:extLst>
          </p:cNvPr>
          <p:cNvSpPr/>
          <p:nvPr/>
        </p:nvSpPr>
        <p:spPr bwMode="auto">
          <a:xfrm>
            <a:off x="10510684" y="6213987"/>
            <a:ext cx="1484671" cy="550607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7177C-E596-814D-B9AD-F53BA83362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45" y="1059409"/>
            <a:ext cx="1641818" cy="10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849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2">
            <a:extLst>
              <a:ext uri="{FF2B5EF4-FFF2-40B4-BE49-F238E27FC236}">
                <a16:creationId xmlns:a16="http://schemas.microsoft.com/office/drawing/2014/main" id="{A81E7819-B10F-A04A-9118-D39513C325EF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267" y="977419"/>
            <a:ext cx="2554182" cy="2525522"/>
          </a:xfrm>
          <a:prstGeom prst="ellipse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85F0E-1289-46A0-95CF-869C0B0A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80" y="-61263"/>
            <a:ext cx="11235268" cy="80051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ru-RU" sz="3800" dirty="0">
                <a:solidFill>
                  <a:srgbClr val="006077"/>
                </a:solidFill>
                <a:latin typeface="+mn-lt"/>
                <a:ea typeface="Roboto" panose="02000000000000000000" pitchFamily="2" charset="0"/>
                <a:cs typeface="Calibri"/>
                <a:sym typeface="Calibri"/>
              </a:rPr>
              <a:t>Формирование команд</a:t>
            </a: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19510EF3-D324-4718-8D91-3A57C0E0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81" y="3936120"/>
            <a:ext cx="2798628" cy="92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ts val="1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Молодые специалисты в возрасте до 30 лет, работающие в функциях 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Эффективность</a:t>
            </a:r>
            <a:r>
              <a:rPr kumimoji="0" lang="ru-RU" altLang="ru-RU" sz="1200" i="0" u="none" strike="noStrike" kern="1200" cap="none" spc="0" normalizeH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i="0" u="none" strike="noStrike" kern="1200" cap="none" spc="0" normalizeH="0" noProof="0" dirty="0" err="1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произ-ва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Произ</a:t>
            </a:r>
            <a:r>
              <a:rPr kumimoji="0" lang="ru-RU" alt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-во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НиР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, Технология), </a:t>
            </a:r>
            <a:r>
              <a:rPr kumimoji="0" lang="ru-RU" alt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ОТиПБ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, УЦП, Логистика и др.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5131B5B-A292-41A2-B904-2129E41D8F5D}"/>
              </a:ext>
            </a:extLst>
          </p:cNvPr>
          <p:cNvCxnSpPr>
            <a:cxnSpLocks/>
          </p:cNvCxnSpPr>
          <p:nvPr/>
        </p:nvCxnSpPr>
        <p:spPr>
          <a:xfrm flipH="1">
            <a:off x="602246" y="4878096"/>
            <a:ext cx="2414666" cy="0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F35F6FE-8E0A-7847-A94D-37E373EDC5B0}"/>
              </a:ext>
            </a:extLst>
          </p:cNvPr>
          <p:cNvSpPr txBox="1">
            <a:spLocks/>
          </p:cNvSpPr>
          <p:nvPr/>
        </p:nvSpPr>
        <p:spPr>
          <a:xfrm>
            <a:off x="478366" y="3604125"/>
            <a:ext cx="1977963" cy="3224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3862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Участники Форума: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9F6F877A-E200-8548-8CF3-4201E831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53" y="4911282"/>
            <a:ext cx="2961283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indent="-228594" defTabSz="1038622">
              <a:lnSpc>
                <a:spcPts val="1340"/>
              </a:lnSpc>
              <a:spcBef>
                <a:spcPct val="0"/>
              </a:spcBef>
              <a:buClr>
                <a:prstClr val="white"/>
              </a:buClr>
              <a:buSzPct val="120000"/>
            </a:pPr>
            <a:r>
              <a:rPr lang="ru-RU" altLang="ru-RU" sz="1200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Лидеры и активисты Совета Молодежи 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6CBDF9DC-91A2-784A-9124-618CF116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88" y="5512603"/>
            <a:ext cx="2970248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indent="-228594" defTabSz="1038622">
              <a:lnSpc>
                <a:spcPts val="1340"/>
              </a:lnSpc>
              <a:spcBef>
                <a:spcPct val="0"/>
              </a:spcBef>
              <a:buClr>
                <a:prstClr val="white"/>
              </a:buClr>
              <a:buSzPct val="120000"/>
            </a:pPr>
            <a:r>
              <a:rPr lang="ru-RU" altLang="ru-RU" sz="1200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Студенты вузов, в </a:t>
            </a:r>
            <a:r>
              <a:rPr lang="ru-RU" altLang="ru-RU" sz="1200" dirty="0" err="1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т.ч</a:t>
            </a:r>
            <a:r>
              <a:rPr lang="ru-RU" altLang="ru-RU" sz="1200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. целевой корпоративной подготовки  (студенческая лига)</a:t>
            </a:r>
            <a:endParaRPr lang="ru-RU" altLang="ru-RU" sz="1200" dirty="0">
              <a:solidFill>
                <a:srgbClr val="006077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16">
            <a:extLst>
              <a:ext uri="{FF2B5EF4-FFF2-40B4-BE49-F238E27FC236}">
                <a16:creationId xmlns:a16="http://schemas.microsoft.com/office/drawing/2014/main" id="{D8E51C31-F69D-AC40-B26A-A917226C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6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51">
            <a:extLst>
              <a:ext uri="{FF2B5EF4-FFF2-40B4-BE49-F238E27FC236}">
                <a16:creationId xmlns:a16="http://schemas.microsoft.com/office/drawing/2014/main" id="{E27E5D5D-1944-6D4B-BC5D-4CB9FC3B5FB0}"/>
              </a:ext>
            </a:extLst>
          </p:cNvPr>
          <p:cNvCxnSpPr>
            <a:cxnSpLocks/>
          </p:cNvCxnSpPr>
          <p:nvPr/>
        </p:nvCxnSpPr>
        <p:spPr>
          <a:xfrm flipH="1">
            <a:off x="602246" y="5502040"/>
            <a:ext cx="2414666" cy="0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>
            <a:extLst>
              <a:ext uri="{FF2B5EF4-FFF2-40B4-BE49-F238E27FC236}">
                <a16:creationId xmlns:a16="http://schemas.microsoft.com/office/drawing/2014/main" id="{45E3E003-0F8E-204F-A1A0-FAA52439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769" y="864324"/>
            <a:ext cx="2862203" cy="118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38622">
              <a:lnSpc>
                <a:spcPts val="144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ПОДГОТОВКА К УЧАСТИЮ:</a:t>
            </a:r>
          </a:p>
          <a:p>
            <a:pPr marL="285750" indent="-285750" defTabSz="1038622">
              <a:lnSpc>
                <a:spcPts val="144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Формирование команд: 5 </a:t>
            </a:r>
            <a:r>
              <a:rPr lang="ru-RU" altLang="ru-RU" sz="1200" dirty="0" smtClean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чел,             </a:t>
            </a:r>
            <a:r>
              <a:rPr lang="ru-RU" alt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выбор капитана</a:t>
            </a:r>
          </a:p>
          <a:p>
            <a:pPr marL="285750" indent="-285750" defTabSz="1038622">
              <a:lnSpc>
                <a:spcPts val="144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Определение темы проекта и выбор наставника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200" i="1" dirty="0">
              <a:solidFill>
                <a:srgbClr val="002F3B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285E8C3-1514-8B47-B48C-A87DD56A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95" y="824077"/>
            <a:ext cx="5069577" cy="12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Совместно с руководителями и экспертами обсудите актуальные темы проектов и выберите основную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Определите проблемы, которые вы можете </a:t>
            </a:r>
            <a:r>
              <a:rPr lang="ru-RU" sz="1200" dirty="0" smtClean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решить </a:t>
            </a: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с помощью проекта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Выберите ту из проблем, которая «выстрелит» с наибольшим эффектом и лучшей экономикой</a:t>
            </a:r>
            <a:endParaRPr lang="ru-RU" altLang="ru-RU" sz="1200" dirty="0">
              <a:solidFill>
                <a:srgbClr val="002F3B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036979F-BEA9-1D42-B3A0-06E8BE2C7407}"/>
              </a:ext>
            </a:extLst>
          </p:cNvPr>
          <p:cNvSpPr txBox="1">
            <a:spLocks/>
          </p:cNvSpPr>
          <p:nvPr/>
        </p:nvSpPr>
        <p:spPr>
          <a:xfrm>
            <a:off x="3342618" y="904367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40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1</a:t>
            </a:r>
          </a:p>
        </p:txBody>
      </p: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E37F66F8-BBAE-164B-94EC-2E223F58F8FA}"/>
              </a:ext>
            </a:extLst>
          </p:cNvPr>
          <p:cNvCxnSpPr>
            <a:cxnSpLocks/>
          </p:cNvCxnSpPr>
          <p:nvPr/>
        </p:nvCxnSpPr>
        <p:spPr>
          <a:xfrm>
            <a:off x="6658985" y="885020"/>
            <a:ext cx="0" cy="972363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8D021D39-5E32-DE43-913E-D9BD31AE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844" y="2132686"/>
            <a:ext cx="2956903" cy="10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РАБОТА НАД ПРОЕКТОМ: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Поиск решения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Разработка проекта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Обсуждение решения с наставником / экспертам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814BA8EE-2780-2E41-BF9C-18B9662A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95" y="2110874"/>
            <a:ext cx="5069578" cy="12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Изучите как можно больше информации по теме, используйте разные источники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Проведите </a:t>
            </a:r>
            <a:r>
              <a:rPr lang="ru-RU" sz="1200" dirty="0" err="1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бенчмарк</a:t>
            </a: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-анализ патентных идей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Вовлекайте всех участников команды, обсуждайте, ищите нестандартные идеи. После мозгового штурма с командой обсудите с экспертами и выберите лучшее решение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B371C12D-A454-5E41-95C4-52A5119457C0}"/>
              </a:ext>
            </a:extLst>
          </p:cNvPr>
          <p:cNvSpPr txBox="1">
            <a:spLocks/>
          </p:cNvSpPr>
          <p:nvPr/>
        </p:nvSpPr>
        <p:spPr>
          <a:xfrm>
            <a:off x="3342618" y="2172729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40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2</a:t>
            </a:r>
          </a:p>
        </p:txBody>
      </p:sp>
      <p:cxnSp>
        <p:nvCxnSpPr>
          <p:cNvPr id="33" name="Прямая соединительная линия 51">
            <a:extLst>
              <a:ext uri="{FF2B5EF4-FFF2-40B4-BE49-F238E27FC236}">
                <a16:creationId xmlns:a16="http://schemas.microsoft.com/office/drawing/2014/main" id="{CD8FD692-6D2B-D647-A08C-0D2677469092}"/>
              </a:ext>
            </a:extLst>
          </p:cNvPr>
          <p:cNvCxnSpPr>
            <a:cxnSpLocks/>
          </p:cNvCxnSpPr>
          <p:nvPr/>
        </p:nvCxnSpPr>
        <p:spPr>
          <a:xfrm>
            <a:off x="6658985" y="2220996"/>
            <a:ext cx="0" cy="995834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7">
            <a:extLst>
              <a:ext uri="{FF2B5EF4-FFF2-40B4-BE49-F238E27FC236}">
                <a16:creationId xmlns:a16="http://schemas.microsoft.com/office/drawing/2014/main" id="{A76D6B6C-0DC9-944A-AC0F-128E143B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845" y="3481542"/>
            <a:ext cx="2852128" cy="10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РЕГИОНАЛЬНЫЕ И КОРП. ЭТАПЫ: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Подготовка к защитам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Защиты проектов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Определение победителей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Награждение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3BAF4F2D-DA9F-5145-B14D-21AEC4B6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95" y="3341816"/>
            <a:ext cx="5069577" cy="15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Сформулируйте идею проекта в 1-3 предложениях, выделите главную мысль, сокращайте слова, чтобы уложиться в 6 мин. Рассказывайте просто о сложном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Готовьте материалы к защите итерациями, несколько раз покажите его экспертам/наставнику, после вносите правки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Распределите в команде, кто за что отвечает при подготовке. Важно, чтобы все были в одном информационном </a:t>
            </a:r>
            <a:r>
              <a:rPr lang="ru-RU" sz="1200" dirty="0" smtClean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поле и </a:t>
            </a: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понимали весь проект на одном уровне 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B0262746-3EBA-3F43-80D3-6893DFA3E2F7}"/>
              </a:ext>
            </a:extLst>
          </p:cNvPr>
          <p:cNvSpPr txBox="1">
            <a:spLocks/>
          </p:cNvSpPr>
          <p:nvPr/>
        </p:nvSpPr>
        <p:spPr>
          <a:xfrm>
            <a:off x="3342618" y="3521585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40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3</a:t>
            </a:r>
          </a:p>
        </p:txBody>
      </p:sp>
      <p:cxnSp>
        <p:nvCxnSpPr>
          <p:cNvPr id="37" name="Прямая соединительная линия 51">
            <a:extLst>
              <a:ext uri="{FF2B5EF4-FFF2-40B4-BE49-F238E27FC236}">
                <a16:creationId xmlns:a16="http://schemas.microsoft.com/office/drawing/2014/main" id="{9E73EBCD-4100-9145-847D-15C9C4B77380}"/>
              </a:ext>
            </a:extLst>
          </p:cNvPr>
          <p:cNvCxnSpPr>
            <a:cxnSpLocks/>
          </p:cNvCxnSpPr>
          <p:nvPr/>
        </p:nvCxnSpPr>
        <p:spPr>
          <a:xfrm>
            <a:off x="6658985" y="3520295"/>
            <a:ext cx="0" cy="1069599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B1CF81F5-2A32-0741-9F08-AD9DC1B0ADEE}"/>
              </a:ext>
            </a:extLst>
          </p:cNvPr>
          <p:cNvSpPr txBox="1">
            <a:spLocks/>
          </p:cNvSpPr>
          <p:nvPr/>
        </p:nvSpPr>
        <p:spPr>
          <a:xfrm>
            <a:off x="3342618" y="4027374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40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4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8E22B9B6-50C9-4C47-BA42-3045BC26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788" y="5036834"/>
            <a:ext cx="2858197" cy="8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РЕАЛИЗАЦИЯ ПРОЕКТА:</a:t>
            </a:r>
            <a:endParaRPr lang="ru-RU" altLang="ru-RU" sz="1200" dirty="0">
              <a:solidFill>
                <a:srgbClr val="003D4C"/>
              </a:solidFill>
              <a:latin typeface="+mn-lt"/>
              <a:ea typeface="Roboto" panose="02000000000000000000" pitchFamily="2" charset="0"/>
            </a:endParaRP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Подготовка е реализации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Внедрение проекта</a:t>
            </a:r>
          </a:p>
          <a:p>
            <a:pPr marL="285750" indent="-285750" defTabSz="1038622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2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Оценка полученных результатов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235DAD8A-E659-8E45-AD32-BABE0437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095" y="4954258"/>
            <a:ext cx="5069577" cy="15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Обсудите с руководителями перспективы / возможности реализации проекта, в случае принятия решения о реализации решения - план и состав команды реализации проекта, свою роль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Инициируйте / участвуйте в регулярных встречах по реализации проекта, вносите свой вклад в его воплощение</a:t>
            </a:r>
          </a:p>
          <a:p>
            <a:pPr marL="285750" indent="-285750" algn="just" defTabSz="1038622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002F3B"/>
                </a:solidFill>
                <a:latin typeface="+mn-lt"/>
                <a:ea typeface="Roboto" panose="02000000000000000000" pitchFamily="2" charset="0"/>
              </a:rPr>
              <a:t>Подводите промежуточные статусы по реализации проекта, делайте выводы на будущее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8E6EE440-3044-F94C-9FEE-81B3FA6337E7}"/>
              </a:ext>
            </a:extLst>
          </p:cNvPr>
          <p:cNvSpPr txBox="1">
            <a:spLocks/>
          </p:cNvSpPr>
          <p:nvPr/>
        </p:nvSpPr>
        <p:spPr>
          <a:xfrm>
            <a:off x="3342618" y="5086709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40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5</a:t>
            </a:r>
          </a:p>
        </p:txBody>
      </p:sp>
      <p:cxnSp>
        <p:nvCxnSpPr>
          <p:cNvPr id="42" name="Прямая соединительная линия 51">
            <a:extLst>
              <a:ext uri="{FF2B5EF4-FFF2-40B4-BE49-F238E27FC236}">
                <a16:creationId xmlns:a16="http://schemas.microsoft.com/office/drawing/2014/main" id="{8BB794BF-CAFF-9842-947A-CFE844896995}"/>
              </a:ext>
            </a:extLst>
          </p:cNvPr>
          <p:cNvCxnSpPr>
            <a:cxnSpLocks/>
          </p:cNvCxnSpPr>
          <p:nvPr/>
        </p:nvCxnSpPr>
        <p:spPr>
          <a:xfrm>
            <a:off x="6658985" y="5066062"/>
            <a:ext cx="0" cy="1069599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422066" y="2745928"/>
            <a:ext cx="463578" cy="467198"/>
          </a:xfrm>
          <a:prstGeom prst="rect">
            <a:avLst/>
          </a:prstGeom>
          <a:solidFill>
            <a:srgbClr val="77E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>
              <a:cs typeface="Arial" panose="020B0604020202020204" pitchFamily="34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422066" y="1164620"/>
            <a:ext cx="463578" cy="467198"/>
          </a:xfrm>
          <a:prstGeom prst="rect">
            <a:avLst/>
          </a:prstGeom>
          <a:solidFill>
            <a:srgbClr val="77E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85F0E-1289-46A0-95CF-869C0B0A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1173"/>
            <a:ext cx="11235268" cy="912284"/>
          </a:xfrm>
        </p:spPr>
        <p:txBody>
          <a:bodyPr anchor="ctr">
            <a:normAutofit/>
          </a:bodyPr>
          <a:lstStyle/>
          <a:p>
            <a:r>
              <a:rPr lang="ru-RU" sz="3800" dirty="0">
                <a:solidFill>
                  <a:srgbClr val="006077"/>
                </a:solidFill>
                <a:latin typeface="+mn-lt"/>
                <a:ea typeface="Roboto" panose="02000000000000000000" pitchFamily="2" charset="0"/>
                <a:cs typeface="Calibri"/>
              </a:rPr>
              <a:t>Рекомендации для участников</a:t>
            </a:r>
          </a:p>
        </p:txBody>
      </p:sp>
      <p:sp>
        <p:nvSpPr>
          <p:cNvPr id="28" name="Прямоугольник 16">
            <a:extLst>
              <a:ext uri="{FF2B5EF4-FFF2-40B4-BE49-F238E27FC236}">
                <a16:creationId xmlns:a16="http://schemas.microsoft.com/office/drawing/2014/main" id="{D8E51C31-F69D-AC40-B26A-A917226C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7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D8796A93-7962-5041-8A32-9AFF2F8A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196" y="1895208"/>
            <a:ext cx="5180670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defTabSz="1038622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Обратитесь за опытом, советами к участникам </a:t>
            </a:r>
            <a:r>
              <a:rPr lang="ru-RU" altLang="ru-RU" sz="1600" dirty="0" smtClean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Форума 2022 - 2023 гг. </a:t>
            </a:r>
            <a:r>
              <a:rPr lang="ru-RU" altLang="ru-RU" sz="16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вашего предприятия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48BD87AA-5873-E842-95D5-1B58C7164EC0}"/>
              </a:ext>
            </a:extLst>
          </p:cNvPr>
          <p:cNvSpPr txBox="1">
            <a:spLocks/>
          </p:cNvSpPr>
          <p:nvPr/>
        </p:nvSpPr>
        <p:spPr>
          <a:xfrm>
            <a:off x="6017173" y="1974579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2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1</a:t>
            </a:r>
          </a:p>
        </p:txBody>
      </p:sp>
      <p:sp>
        <p:nvSpPr>
          <p:cNvPr id="41" name="Прямоугольник 19">
            <a:extLst>
              <a:ext uri="{FF2B5EF4-FFF2-40B4-BE49-F238E27FC236}">
                <a16:creationId xmlns:a16="http://schemas.microsoft.com/office/drawing/2014/main" id="{E1E378BF-5467-AD4A-8EC0-2D00B753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36" y="1183223"/>
            <a:ext cx="495164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61950" indent="-361950" algn="just" defTabSz="1038622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altLang="ru-RU" sz="1600" b="1" dirty="0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За 2 суток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до проведения защит команде необходимо отправить презентацию с решением кейса и аннотацию по электронной почте в формате </a:t>
            </a:r>
            <a:r>
              <a:rPr lang="en-US" altLang="ru-RU" sz="1600" b="1" dirty="0" err="1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ppt</a:t>
            </a:r>
            <a:r>
              <a:rPr lang="en-US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ru-RU" altLang="ru-RU" sz="1600" b="1" dirty="0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на </a:t>
            </a:r>
            <a:r>
              <a:rPr lang="ru-RU" altLang="ru-RU" sz="1600" b="1" dirty="0" err="1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ema</a:t>
            </a:r>
            <a:r>
              <a:rPr lang="en-US" altLang="ru-RU" sz="1600" b="1" dirty="0" err="1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il</a:t>
            </a:r>
            <a:r>
              <a:rPr lang="en-US" altLang="ru-RU" sz="1600" b="1" dirty="0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 HR</a:t>
            </a:r>
            <a:r>
              <a:rPr lang="ru-RU" altLang="ru-RU" sz="1600" b="1" dirty="0">
                <a:solidFill>
                  <a:srgbClr val="E04E39"/>
                </a:solidFill>
                <a:latin typeface="+mn-lt"/>
                <a:ea typeface="Roboto" panose="02000000000000000000" pitchFamily="2" charset="0"/>
              </a:rPr>
              <a:t> предприятия,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ответственного за проведение Форума</a:t>
            </a:r>
          </a:p>
          <a:p>
            <a:pPr marL="361950" indent="-361950" algn="just"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Файл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презентации и аннотацию необходимо назвать в соответствии с названием команды и предприятия, например, </a:t>
            </a:r>
            <a:r>
              <a:rPr lang="ru-RU" altLang="ru-RU" sz="1600" b="1" dirty="0" err="1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Техники_ЗСНХ</a:t>
            </a:r>
            <a:endParaRPr lang="ru-RU" altLang="ru-RU" sz="1600" dirty="0">
              <a:solidFill>
                <a:srgbClr val="082F3D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43" name="Скругленный прямоугольник 22">
            <a:hlinkClick r:id="rId2"/>
            <a:extLst>
              <a:ext uri="{FF2B5EF4-FFF2-40B4-BE49-F238E27FC236}">
                <a16:creationId xmlns:a16="http://schemas.microsoft.com/office/drawing/2014/main" id="{F7D29ED8-D1E6-2D45-9BB0-1DC00DD85869}"/>
              </a:ext>
            </a:extLst>
          </p:cNvPr>
          <p:cNvSpPr/>
          <p:nvPr/>
        </p:nvSpPr>
        <p:spPr bwMode="auto">
          <a:xfrm>
            <a:off x="406198" y="3704408"/>
            <a:ext cx="3314171" cy="70294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67" b="1" dirty="0">
                <a:solidFill>
                  <a:srgbClr val="003D4C"/>
                </a:solidFill>
                <a:latin typeface="+mn-lt"/>
                <a:ea typeface="Roboto" panose="02000000000000000000" pitchFamily="2" charset="0"/>
                <a:cs typeface="Arial Black" panose="020B0604020202020204" pitchFamily="34" charset="0"/>
                <a:hlinkClick r:id="rId3"/>
              </a:rPr>
              <a:t>Макет презентации</a:t>
            </a:r>
            <a:endParaRPr lang="ru-RU" altLang="ru-RU" sz="1867" b="1" dirty="0">
              <a:solidFill>
                <a:srgbClr val="003D4C"/>
              </a:solidFill>
              <a:latin typeface="+mn-lt"/>
              <a:ea typeface="Roboto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44" name="Рисунок 24">
            <a:extLst>
              <a:ext uri="{FF2B5EF4-FFF2-40B4-BE49-F238E27FC236}">
                <a16:creationId xmlns:a16="http://schemas.microsoft.com/office/drawing/2014/main" id="{B4853B1E-4E92-8546-86DA-08BCDE7234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14837">
            <a:off x="3296930" y="3867044"/>
            <a:ext cx="675081" cy="6240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5F9BDBB6-D5E8-A14B-9227-09FE68C6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312" y="1157119"/>
            <a:ext cx="5584674" cy="66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defTabSz="1038622">
              <a:lnSpc>
                <a:spcPts val="2200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6077"/>
                </a:solidFill>
                <a:latin typeface="+mn-lt"/>
                <a:ea typeface="Roboto" panose="02000000000000000000" pitchFamily="2" charset="0"/>
                <a:cs typeface="Arial Black" panose="020B0604020202020204" pitchFamily="34" charset="0"/>
              </a:rPr>
              <a:t>Для эффективной подготовки </a:t>
            </a:r>
            <a:r>
              <a:rPr lang="ru-RU" altLang="ru-RU" sz="2000" b="1" dirty="0" smtClean="0">
                <a:solidFill>
                  <a:srgbClr val="006077"/>
                </a:solidFill>
                <a:latin typeface="+mn-lt"/>
                <a:ea typeface="Roboto" panose="02000000000000000000" pitchFamily="2" charset="0"/>
                <a:cs typeface="Arial Black" panose="020B0604020202020204" pitchFamily="34" charset="0"/>
              </a:rPr>
              <a:t>проектов к </a:t>
            </a:r>
            <a:r>
              <a:rPr lang="ru-RU" altLang="ru-RU" sz="2000" b="1" dirty="0">
                <a:solidFill>
                  <a:srgbClr val="006077"/>
                </a:solidFill>
                <a:latin typeface="+mn-lt"/>
                <a:ea typeface="Roboto" panose="02000000000000000000" pitchFamily="2" charset="0"/>
                <a:cs typeface="Arial Black" panose="020B0604020202020204" pitchFamily="34" charset="0"/>
              </a:rPr>
              <a:t>защитам рекомендуем: 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F786C41B-C429-7449-A78B-E8610485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197" y="2666451"/>
            <a:ext cx="5289339" cy="187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defTabSz="1038622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Не замыкайтесь на своем предприятии, рассматривайте варианты тиражирования решения на другие предприятия </a:t>
            </a:r>
            <a:r>
              <a:rPr lang="ru-RU" altLang="ru-RU" sz="1600" dirty="0" err="1" smtClean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СИБУРа</a:t>
            </a:r>
            <a:r>
              <a:rPr lang="ru-RU" altLang="ru-RU" sz="1600" dirty="0" smtClean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. Рекомендуем активно взаимодействовать со своим наставником,  </a:t>
            </a:r>
            <a:r>
              <a:rPr lang="ru-RU" altLang="ru-RU" sz="16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с командами, экспертами других предприятий и КЦ при подготовке решений</a:t>
            </a: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AE3AAEB1-40C2-6445-87F8-87C07A60E51D}"/>
              </a:ext>
            </a:extLst>
          </p:cNvPr>
          <p:cNvSpPr txBox="1">
            <a:spLocks/>
          </p:cNvSpPr>
          <p:nvPr/>
        </p:nvSpPr>
        <p:spPr>
          <a:xfrm>
            <a:off x="6017173" y="2755350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2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2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5A93E8DA-B171-4441-A113-5A810AF2C279}"/>
              </a:ext>
            </a:extLst>
          </p:cNvPr>
          <p:cNvSpPr txBox="1">
            <a:spLocks/>
          </p:cNvSpPr>
          <p:nvPr/>
        </p:nvSpPr>
        <p:spPr>
          <a:xfrm>
            <a:off x="6001093" y="4722377"/>
            <a:ext cx="337711" cy="9122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200" kern="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</a:rPr>
              <a:t>3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F8954CFD-0496-3540-8247-B29B6C3C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024" y="4717025"/>
            <a:ext cx="5286536" cy="5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1038622">
              <a:lnSpc>
                <a:spcPts val="1680"/>
              </a:lnSpc>
              <a:buNone/>
            </a:pPr>
            <a:r>
              <a:rPr lang="ru-RU" altLang="ru-RU" sz="1600" dirty="0" err="1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Лайфхаки</a:t>
            </a:r>
            <a:r>
              <a:rPr lang="ru-RU" altLang="ru-RU" sz="1600" dirty="0">
                <a:solidFill>
                  <a:srgbClr val="003D4C"/>
                </a:solidFill>
                <a:latin typeface="+mn-lt"/>
                <a:ea typeface="Roboto" panose="02000000000000000000" pitchFamily="2" charset="0"/>
              </a:rPr>
              <a:t> для успешной работы над проектом,  защиты здесь</a:t>
            </a:r>
            <a:endParaRPr lang="ru-RU" sz="1600" dirty="0">
              <a:solidFill>
                <a:srgbClr val="003D4C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53" name="Скругленный прямоугольник 20">
            <a:extLst>
              <a:ext uri="{FF2B5EF4-FFF2-40B4-BE49-F238E27FC236}">
                <a16:creationId xmlns:a16="http://schemas.microsoft.com/office/drawing/2014/main" id="{90771ECA-0EF9-0F44-BDDF-64263E9E9995}"/>
              </a:ext>
            </a:extLst>
          </p:cNvPr>
          <p:cNvSpPr/>
          <p:nvPr/>
        </p:nvSpPr>
        <p:spPr>
          <a:xfrm>
            <a:off x="7688381" y="5258471"/>
            <a:ext cx="2924418" cy="5436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038622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70" b="1" dirty="0" smtClean="0">
                <a:solidFill>
                  <a:srgbClr val="003D4C"/>
                </a:solidFill>
                <a:latin typeface="+mn-lt"/>
                <a:ea typeface="Roboto" panose="02000000000000000000" pitchFamily="2" charset="0"/>
                <a:hlinkClick r:id="rId5"/>
              </a:rPr>
              <a:t>Навигатор </a:t>
            </a:r>
            <a:r>
              <a:rPr lang="ru-RU" altLang="ru-RU" sz="1870" b="1" dirty="0">
                <a:solidFill>
                  <a:srgbClr val="003D4C"/>
                </a:solidFill>
                <a:latin typeface="+mn-lt"/>
                <a:ea typeface="Roboto" panose="02000000000000000000" pitchFamily="2" charset="0"/>
                <a:hlinkClick r:id="rId5"/>
              </a:rPr>
              <a:t>для МС</a:t>
            </a:r>
            <a:endParaRPr lang="ru-RU" altLang="ru-RU" sz="1870" b="1" dirty="0">
              <a:solidFill>
                <a:srgbClr val="003D4C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56" name="Рисунок 24">
            <a:extLst>
              <a:ext uri="{FF2B5EF4-FFF2-40B4-BE49-F238E27FC236}">
                <a16:creationId xmlns:a16="http://schemas.microsoft.com/office/drawing/2014/main" id="{C7D47AD7-230E-C34B-A010-D6E2DED072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14837">
            <a:off x="10275259" y="5345871"/>
            <a:ext cx="675081" cy="6240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439480" y="4550060"/>
            <a:ext cx="463578" cy="467198"/>
          </a:xfrm>
          <a:prstGeom prst="rect">
            <a:avLst/>
          </a:prstGeom>
          <a:solidFill>
            <a:srgbClr val="E67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531" y="4656712"/>
            <a:ext cx="481785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indent="-357188"/>
            <a:r>
              <a:rPr lang="ru-RU" sz="1600" dirty="0" smtClean="0">
                <a:solidFill>
                  <a:schemeClr val="tx2"/>
                </a:solidFill>
              </a:rPr>
              <a:t>Максимальное количество слайдов – </a:t>
            </a:r>
            <a:r>
              <a:rPr lang="ru-RU" sz="1600" b="1" u="sng" dirty="0" smtClean="0">
                <a:solidFill>
                  <a:srgbClr val="E04E39"/>
                </a:solidFill>
              </a:rPr>
              <a:t>13</a:t>
            </a:r>
            <a:r>
              <a:rPr lang="en-US" sz="1600" b="1" u="sng" dirty="0" smtClean="0">
                <a:solidFill>
                  <a:srgbClr val="E04E39"/>
                </a:solidFill>
              </a:rPr>
              <a:t> </a:t>
            </a:r>
            <a:r>
              <a:rPr lang="ru-RU" sz="1600" b="1" u="sng" dirty="0" smtClean="0">
                <a:solidFill>
                  <a:srgbClr val="E04E39"/>
                </a:solidFill>
              </a:rPr>
              <a:t>слайдов</a:t>
            </a:r>
            <a:r>
              <a:rPr lang="ru-RU" sz="1600" dirty="0" smtClean="0">
                <a:solidFill>
                  <a:schemeClr val="tx2"/>
                </a:solidFill>
              </a:rPr>
              <a:t>, включая:</a:t>
            </a:r>
          </a:p>
          <a:p>
            <a:pPr marL="630238" indent="-2730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слайд с темой проекта, названием команды и предприятия</a:t>
            </a:r>
          </a:p>
          <a:p>
            <a:pPr marL="630238" indent="-2730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информация о команде проекта</a:t>
            </a:r>
          </a:p>
          <a:p>
            <a:pPr marL="630238" indent="-2730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основная часть – обоснование решения</a:t>
            </a:r>
          </a:p>
          <a:p>
            <a:pPr marL="630238" indent="-2730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25491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 bwMode="auto">
          <a:xfrm>
            <a:off x="7084203" y="857795"/>
            <a:ext cx="490643" cy="498939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352118" y="876569"/>
            <a:ext cx="490643" cy="498939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85F0E-1289-46A0-95CF-869C0B0A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-13022"/>
            <a:ext cx="11235268" cy="822448"/>
          </a:xfrm>
        </p:spPr>
        <p:txBody>
          <a:bodyPr anchor="ctr">
            <a:normAutofit/>
          </a:bodyPr>
          <a:lstStyle/>
          <a:p>
            <a:pPr algn="l"/>
            <a:r>
              <a:rPr lang="ru-RU" sz="38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</a:rPr>
              <a:t>Экспертная комиссия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814DF17-AE42-43DA-9A95-32FCC4B5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68" y="958417"/>
            <a:ext cx="381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Экспертная комиссия:</a:t>
            </a:r>
          </a:p>
        </p:txBody>
      </p:sp>
      <p:sp>
        <p:nvSpPr>
          <p:cNvPr id="8" name="Прямоугольник 16">
            <a:extLst>
              <a:ext uri="{FF2B5EF4-FFF2-40B4-BE49-F238E27FC236}">
                <a16:creationId xmlns:a16="http://schemas.microsoft.com/office/drawing/2014/main" id="{D2D1942D-C50E-9B4C-934E-10A02239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8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35FE2-6E9A-244F-8F3D-1D462ABB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67" y="1370763"/>
            <a:ext cx="63801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создается с целью оценки решений команд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и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определения победителей этапа*</a:t>
            </a:r>
          </a:p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состоит из 5-6 руководителей / экспертов 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по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направлениям</a:t>
            </a:r>
          </a:p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предоставляет обратную связь командам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по итогам </a:t>
            </a:r>
            <a:r>
              <a:rPr lang="ru-RU" altLang="ru-RU" sz="1600" dirty="0" smtClean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выступления</a:t>
            </a:r>
            <a:endParaRPr lang="ru-RU" altLang="ru-RU" sz="160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69A722A-793E-9247-BCE1-D5CB0BE21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346" y="958417"/>
            <a:ext cx="493825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Председатель Экспертной комиссии: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0E90A-645B-AE49-B477-3A7600D8C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773" y="1380032"/>
            <a:ext cx="4786108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координирует работу экспертов </a:t>
            </a:r>
          </a:p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подводит итоги выступления команд </a:t>
            </a:r>
          </a:p>
          <a:p>
            <a:pPr marL="239178" lvl="1" indent="-239178" algn="just">
              <a:lnSpc>
                <a:spcPct val="120000"/>
              </a:lnSpc>
              <a:spcBef>
                <a:spcPct val="0"/>
              </a:spcBef>
              <a:buClr>
                <a:srgbClr val="148790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82F3D"/>
                </a:solidFill>
                <a:latin typeface="+mn-lt"/>
                <a:ea typeface="Roboto" panose="02000000000000000000" pitchFamily="2" charset="0"/>
              </a:rPr>
              <a:t>подписывает протокол </a:t>
            </a:r>
          </a:p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  <a:p>
            <a:pPr marL="228594" lvl="1" indent="-228594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solidFill>
                <a:srgbClr val="082F3D"/>
              </a:solidFill>
              <a:latin typeface="+mn-lt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id="{83C4FCEF-289B-8443-9A8A-6554CA977441}"/>
              </a:ext>
            </a:extLst>
          </p:cNvPr>
          <p:cNvSpPr/>
          <p:nvPr/>
        </p:nvSpPr>
        <p:spPr>
          <a:xfrm>
            <a:off x="473075" y="4260647"/>
            <a:ext cx="2057766" cy="1691712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6A6B8-161F-7E4B-A432-6330093B6F29}"/>
              </a:ext>
            </a:extLst>
          </p:cNvPr>
          <p:cNvSpPr txBox="1"/>
          <p:nvPr/>
        </p:nvSpPr>
        <p:spPr>
          <a:xfrm>
            <a:off x="483149" y="4341397"/>
            <a:ext cx="20333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Roboto" panose="02000000000000000000" pitchFamily="2" charset="0"/>
              </a:rPr>
              <a:t>технология</a:t>
            </a:r>
          </a:p>
        </p:txBody>
      </p:sp>
      <p:sp>
        <p:nvSpPr>
          <p:cNvPr id="16" name="Прямоугольник: скругленные углы 34">
            <a:extLst>
              <a:ext uri="{FF2B5EF4-FFF2-40B4-BE49-F238E27FC236}">
                <a16:creationId xmlns:a16="http://schemas.microsoft.com/office/drawing/2014/main" id="{70C270F2-A938-F840-A0CA-80D8CE821063}"/>
              </a:ext>
            </a:extLst>
          </p:cNvPr>
          <p:cNvSpPr/>
          <p:nvPr/>
        </p:nvSpPr>
        <p:spPr>
          <a:xfrm>
            <a:off x="2753995" y="4260647"/>
            <a:ext cx="2057766" cy="1691712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9DE7D-A3AA-6044-B0B5-371726378A52}"/>
              </a:ext>
            </a:extLst>
          </p:cNvPr>
          <p:cNvSpPr txBox="1"/>
          <p:nvPr/>
        </p:nvSpPr>
        <p:spPr>
          <a:xfrm>
            <a:off x="2764069" y="4341397"/>
            <a:ext cx="2047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Roboto" panose="02000000000000000000" pitchFamily="2" charset="0"/>
              </a:rPr>
              <a:t>экономика</a:t>
            </a:r>
          </a:p>
        </p:txBody>
      </p:sp>
      <p:sp>
        <p:nvSpPr>
          <p:cNvPr id="18" name="Прямоугольник: скругленные углы 36">
            <a:extLst>
              <a:ext uri="{FF2B5EF4-FFF2-40B4-BE49-F238E27FC236}">
                <a16:creationId xmlns:a16="http://schemas.microsoft.com/office/drawing/2014/main" id="{3AD91FF9-CC0E-444A-A1CF-1B880AF6ACC8}"/>
              </a:ext>
            </a:extLst>
          </p:cNvPr>
          <p:cNvSpPr/>
          <p:nvPr/>
        </p:nvSpPr>
        <p:spPr>
          <a:xfrm>
            <a:off x="5049240" y="4260647"/>
            <a:ext cx="2057766" cy="1691712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419A7-069C-DC47-935E-7C63E9802331}"/>
              </a:ext>
            </a:extLst>
          </p:cNvPr>
          <p:cNvSpPr txBox="1"/>
          <p:nvPr/>
        </p:nvSpPr>
        <p:spPr>
          <a:xfrm>
            <a:off x="5054996" y="4341397"/>
            <a:ext cx="20000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Roboto" panose="02000000000000000000" pitchFamily="2" charset="0"/>
              </a:rPr>
              <a:t>оригинальность и новизна решения </a:t>
            </a:r>
            <a:r>
              <a:rPr lang="en-US" sz="1400" b="1" dirty="0">
                <a:ea typeface="Roboto" panose="02000000000000000000" pitchFamily="2" charset="0"/>
              </a:rPr>
              <a:t>(</a:t>
            </a:r>
            <a:r>
              <a:rPr lang="ru-RU" sz="1400" b="1" dirty="0" err="1">
                <a:ea typeface="Roboto" panose="02000000000000000000" pitchFamily="2" charset="0"/>
              </a:rPr>
              <a:t>инновационность</a:t>
            </a:r>
            <a:r>
              <a:rPr lang="en-US" sz="1400" b="1" dirty="0">
                <a:ea typeface="Roboto" panose="02000000000000000000" pitchFamily="2" charset="0"/>
              </a:rPr>
              <a:t>)</a:t>
            </a:r>
            <a:endParaRPr lang="ru-RU" sz="1400" b="1" dirty="0">
              <a:ea typeface="Roboto" panose="02000000000000000000" pitchFamily="2" charset="0"/>
            </a:endParaRPr>
          </a:p>
        </p:txBody>
      </p:sp>
      <p:sp>
        <p:nvSpPr>
          <p:cNvPr id="20" name="Прямоугольник: скругленные углы 38">
            <a:extLst>
              <a:ext uri="{FF2B5EF4-FFF2-40B4-BE49-F238E27FC236}">
                <a16:creationId xmlns:a16="http://schemas.microsoft.com/office/drawing/2014/main" id="{E88AE31D-1FDD-B349-AD0A-6F333A78581C}"/>
              </a:ext>
            </a:extLst>
          </p:cNvPr>
          <p:cNvSpPr/>
          <p:nvPr/>
        </p:nvSpPr>
        <p:spPr>
          <a:xfrm>
            <a:off x="7344485" y="4260647"/>
            <a:ext cx="2057766" cy="1691712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03A3E5-C225-C243-8E34-7E37D681C6F4}"/>
              </a:ext>
            </a:extLst>
          </p:cNvPr>
          <p:cNvSpPr txBox="1"/>
          <p:nvPr/>
        </p:nvSpPr>
        <p:spPr>
          <a:xfrm>
            <a:off x="7354559" y="4341397"/>
            <a:ext cx="2005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Roboto" panose="02000000000000000000" pitchFamily="2" charset="0"/>
              </a:rPr>
              <a:t>презентация и выступление </a:t>
            </a:r>
          </a:p>
        </p:txBody>
      </p:sp>
      <p:sp>
        <p:nvSpPr>
          <p:cNvPr id="22" name="Прямоугольник: скругленные углы 40">
            <a:extLst>
              <a:ext uri="{FF2B5EF4-FFF2-40B4-BE49-F238E27FC236}">
                <a16:creationId xmlns:a16="http://schemas.microsoft.com/office/drawing/2014/main" id="{90F21566-57EE-0840-AD38-89E2337E12E0}"/>
              </a:ext>
            </a:extLst>
          </p:cNvPr>
          <p:cNvSpPr/>
          <p:nvPr/>
        </p:nvSpPr>
        <p:spPr>
          <a:xfrm>
            <a:off x="9639730" y="4260647"/>
            <a:ext cx="2057766" cy="1691712"/>
          </a:xfrm>
          <a:prstGeom prst="roundRect">
            <a:avLst>
              <a:gd name="adj" fmla="val 5237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8C65E-B097-004C-B8E7-73DBDC3E31EF}"/>
              </a:ext>
            </a:extLst>
          </p:cNvPr>
          <p:cNvSpPr txBox="1"/>
          <p:nvPr/>
        </p:nvSpPr>
        <p:spPr>
          <a:xfrm>
            <a:off x="9650805" y="4341397"/>
            <a:ext cx="2046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Roboto" panose="02000000000000000000" pitchFamily="2" charset="0"/>
              </a:rPr>
              <a:t>ответы </a:t>
            </a:r>
            <a:br>
              <a:rPr lang="ru-RU" sz="1400" b="1" dirty="0">
                <a:ea typeface="Roboto" panose="02000000000000000000" pitchFamily="2" charset="0"/>
              </a:rPr>
            </a:br>
            <a:r>
              <a:rPr lang="ru-RU" sz="1400" b="1" dirty="0">
                <a:ea typeface="Roboto" panose="02000000000000000000" pitchFamily="2" charset="0"/>
              </a:rPr>
              <a:t>на вопросы экспертов 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0454181-5A1D-D646-9740-2C0C2A1330BC}"/>
              </a:ext>
            </a:extLst>
          </p:cNvPr>
          <p:cNvSpPr txBox="1">
            <a:spLocks/>
          </p:cNvSpPr>
          <p:nvPr/>
        </p:nvSpPr>
        <p:spPr>
          <a:xfrm>
            <a:off x="579572" y="5179389"/>
            <a:ext cx="1818187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0,25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B10B3C3-F01C-1248-99E0-C41D86150F45}"/>
              </a:ext>
            </a:extLst>
          </p:cNvPr>
          <p:cNvSpPr txBox="1">
            <a:spLocks/>
          </p:cNvSpPr>
          <p:nvPr/>
        </p:nvSpPr>
        <p:spPr>
          <a:xfrm>
            <a:off x="2873784" y="5179389"/>
            <a:ext cx="1818187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0,2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FCE8183-152C-234A-83A0-346C70BD5DBA}"/>
              </a:ext>
            </a:extLst>
          </p:cNvPr>
          <p:cNvSpPr txBox="1">
            <a:spLocks/>
          </p:cNvSpPr>
          <p:nvPr/>
        </p:nvSpPr>
        <p:spPr>
          <a:xfrm>
            <a:off x="5155737" y="5179389"/>
            <a:ext cx="1818187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0,2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1CA51DE-EC7C-5542-A5C8-62E0F5A3C39A}"/>
              </a:ext>
            </a:extLst>
          </p:cNvPr>
          <p:cNvSpPr txBox="1">
            <a:spLocks/>
          </p:cNvSpPr>
          <p:nvPr/>
        </p:nvSpPr>
        <p:spPr>
          <a:xfrm>
            <a:off x="9747228" y="5179389"/>
            <a:ext cx="1818187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5F43602-DC14-C749-B348-656FE83A9E77}"/>
              </a:ext>
            </a:extLst>
          </p:cNvPr>
          <p:cNvSpPr txBox="1">
            <a:spLocks/>
          </p:cNvSpPr>
          <p:nvPr/>
        </p:nvSpPr>
        <p:spPr>
          <a:xfrm>
            <a:off x="7464274" y="5179389"/>
            <a:ext cx="1818187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0,15</a:t>
            </a:r>
          </a:p>
        </p:txBody>
      </p:sp>
      <p:cxnSp>
        <p:nvCxnSpPr>
          <p:cNvPr id="29" name="Прямая соединительная линия 8">
            <a:extLst>
              <a:ext uri="{FF2B5EF4-FFF2-40B4-BE49-F238E27FC236}">
                <a16:creationId xmlns:a16="http://schemas.microsoft.com/office/drawing/2014/main" id="{CD929A89-4F9F-AE42-9DC6-81DCAC780595}"/>
              </a:ext>
            </a:extLst>
          </p:cNvPr>
          <p:cNvCxnSpPr/>
          <p:nvPr/>
        </p:nvCxnSpPr>
        <p:spPr>
          <a:xfrm>
            <a:off x="492219" y="5156090"/>
            <a:ext cx="192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49">
            <a:extLst>
              <a:ext uri="{FF2B5EF4-FFF2-40B4-BE49-F238E27FC236}">
                <a16:creationId xmlns:a16="http://schemas.microsoft.com/office/drawing/2014/main" id="{4B9A8F36-EA72-D24D-A06F-39F32C443F7F}"/>
              </a:ext>
            </a:extLst>
          </p:cNvPr>
          <p:cNvCxnSpPr/>
          <p:nvPr/>
        </p:nvCxnSpPr>
        <p:spPr>
          <a:xfrm>
            <a:off x="2786431" y="5156090"/>
            <a:ext cx="192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50">
            <a:extLst>
              <a:ext uri="{FF2B5EF4-FFF2-40B4-BE49-F238E27FC236}">
                <a16:creationId xmlns:a16="http://schemas.microsoft.com/office/drawing/2014/main" id="{06ECD38F-D205-B74A-9905-106577B97F4A}"/>
              </a:ext>
            </a:extLst>
          </p:cNvPr>
          <p:cNvCxnSpPr/>
          <p:nvPr/>
        </p:nvCxnSpPr>
        <p:spPr>
          <a:xfrm>
            <a:off x="5068384" y="5156090"/>
            <a:ext cx="192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51">
            <a:extLst>
              <a:ext uri="{FF2B5EF4-FFF2-40B4-BE49-F238E27FC236}">
                <a16:creationId xmlns:a16="http://schemas.microsoft.com/office/drawing/2014/main" id="{1E0A3E3A-849A-5040-ADEA-9E7D98FE95EE}"/>
              </a:ext>
            </a:extLst>
          </p:cNvPr>
          <p:cNvCxnSpPr/>
          <p:nvPr/>
        </p:nvCxnSpPr>
        <p:spPr>
          <a:xfrm>
            <a:off x="7437880" y="5156090"/>
            <a:ext cx="192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2">
            <a:extLst>
              <a:ext uri="{FF2B5EF4-FFF2-40B4-BE49-F238E27FC236}">
                <a16:creationId xmlns:a16="http://schemas.microsoft.com/office/drawing/2014/main" id="{2226FA3B-1C79-7C46-ADC8-11FD8A9EACDA}"/>
              </a:ext>
            </a:extLst>
          </p:cNvPr>
          <p:cNvCxnSpPr/>
          <p:nvPr/>
        </p:nvCxnSpPr>
        <p:spPr>
          <a:xfrm>
            <a:off x="9659875" y="5156090"/>
            <a:ext cx="192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10">
            <a:extLst>
              <a:ext uri="{FF2B5EF4-FFF2-40B4-BE49-F238E27FC236}">
                <a16:creationId xmlns:a16="http://schemas.microsoft.com/office/drawing/2014/main" id="{DBE08E63-D9EA-D34A-8DBB-A8EE1730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2118" y="3183132"/>
            <a:ext cx="1282360" cy="5214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E0DFBBB-F1F4-8641-871B-AFE80343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39" y="3280601"/>
            <a:ext cx="10171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defTabSz="1038622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148790"/>
              </a:buClr>
              <a:buNone/>
              <a:defRPr/>
            </a:pPr>
            <a:r>
              <a:rPr lang="ru-RU" altLang="ru-RU" sz="16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Оценка проектов производится по единой </a:t>
            </a:r>
            <a:r>
              <a:rPr lang="ru-RU" altLang="ru-RU" sz="1600" b="1" dirty="0" smtClean="0">
                <a:solidFill>
                  <a:srgbClr val="E14E3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методологии международного </a:t>
            </a:r>
            <a:r>
              <a:rPr lang="ru-RU" altLang="ru-RU" sz="16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чемпионата </a:t>
            </a:r>
            <a:r>
              <a:rPr lang="en-GB" altLang="ru-RU" sz="1600" b="1" dirty="0">
                <a:solidFill>
                  <a:srgbClr val="E14E39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Case-in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5AF13B-1BAB-B848-9A25-049D07EB774A}"/>
              </a:ext>
            </a:extLst>
          </p:cNvPr>
          <p:cNvSpPr txBox="1"/>
          <p:nvPr/>
        </p:nvSpPr>
        <p:spPr>
          <a:xfrm>
            <a:off x="492219" y="6328470"/>
            <a:ext cx="67674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ea typeface="Roboto" panose="02000000000000000000" pitchFamily="2" charset="0"/>
              </a:rPr>
              <a:t>*Эксперты оценивают команды с помощью специального программного обеспечения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A814DF17-AE42-43DA-9A95-32FCC4B5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59" y="3805706"/>
            <a:ext cx="532860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Критерии</a:t>
            </a:r>
            <a:r>
              <a:rPr kumimoji="0" lang="ru-RU" alt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оценки / весовые коэффициенты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77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6077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0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8631000" y="1014101"/>
            <a:ext cx="617024" cy="621841"/>
          </a:xfrm>
          <a:prstGeom prst="rect">
            <a:avLst/>
          </a:prstGeom>
          <a:solidFill>
            <a:srgbClr val="77E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>
              <a:cs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E917D116-EB90-48CE-A3BB-84BA621BD195}"/>
              </a:ext>
            </a:extLst>
          </p:cNvPr>
          <p:cNvSpPr/>
          <p:nvPr/>
        </p:nvSpPr>
        <p:spPr>
          <a:xfrm rot="18900000">
            <a:off x="4846967" y="1014101"/>
            <a:ext cx="617024" cy="621841"/>
          </a:xfrm>
          <a:prstGeom prst="rect">
            <a:avLst/>
          </a:prstGeom>
          <a:solidFill>
            <a:srgbClr val="77E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>
              <a:cs typeface="Arial" panose="020B0604020202020204" pitchFamily="34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C20E427A-7CF6-44E8-A29E-CEE225746EDF}"/>
              </a:ext>
            </a:extLst>
          </p:cNvPr>
          <p:cNvSpPr txBox="1">
            <a:spLocks/>
          </p:cNvSpPr>
          <p:nvPr/>
        </p:nvSpPr>
        <p:spPr>
          <a:xfrm>
            <a:off x="4916005" y="1036343"/>
            <a:ext cx="817736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6</a:t>
            </a: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19510EF3-D324-4718-8D91-3A57C0E0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708" y="1032333"/>
            <a:ext cx="2732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ts val="15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минут презентация решения команды, выступают все участники команды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09927874-AA2E-49B3-A7E4-CF7E8F02DEF9}"/>
              </a:ext>
            </a:extLst>
          </p:cNvPr>
          <p:cNvSpPr txBox="1">
            <a:spLocks/>
          </p:cNvSpPr>
          <p:nvPr/>
        </p:nvSpPr>
        <p:spPr>
          <a:xfrm>
            <a:off x="8490731" y="1036343"/>
            <a:ext cx="124404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rPr>
              <a:t>5-7</a:t>
            </a:r>
            <a:endParaRPr lang="ru-RU" sz="40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17F8B236-56EE-4371-BA8E-6EF2772E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32" y="1032333"/>
            <a:ext cx="2189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ts val="15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но не более 10 минут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— вопросы от экспертов команде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D87DBFA-87DE-7141-834E-521081E14ADD}"/>
              </a:ext>
            </a:extLst>
          </p:cNvPr>
          <p:cNvSpPr txBox="1">
            <a:spLocks/>
          </p:cNvSpPr>
          <p:nvPr/>
        </p:nvSpPr>
        <p:spPr>
          <a:xfrm>
            <a:off x="462280" y="1"/>
            <a:ext cx="10972800" cy="8415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667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51933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3866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5800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7733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800" kern="0" dirty="0">
                <a:solidFill>
                  <a:srgbClr val="006077"/>
                </a:solidFill>
                <a:latin typeface="+mn-lt"/>
                <a:ea typeface="Roboto" panose="02000000000000000000" pitchFamily="2" charset="0"/>
              </a:rPr>
              <a:t>Защита проектов</a:t>
            </a:r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B67A259D-BA06-A648-8699-1664A669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1" y="193359"/>
            <a:ext cx="6064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algn="r" defTabSz="1038622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ru-RU" sz="900" dirty="0">
                <a:solidFill>
                  <a:srgbClr val="007C89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ru-RU" sz="900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900" b="1" dirty="0">
                <a:solidFill>
                  <a:srgbClr val="002F3B"/>
                </a:solidFill>
                <a:latin typeface="+mn-lt"/>
                <a:cs typeface="Times New Roman" panose="02020603050405020304" pitchFamily="18" charset="0"/>
              </a:rPr>
              <a:t>9</a:t>
            </a:r>
            <a:endParaRPr lang="ru-RU" altLang="ru-RU" sz="900" b="1" dirty="0">
              <a:solidFill>
                <a:srgbClr val="002F3B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759E46FE-39CD-3646-B7B0-F1C82686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1" y="1062813"/>
            <a:ext cx="3371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1" indent="0" defTabSz="778986" rtl="0" eaLnBrk="1" fontAlgn="auto" latinLnBrk="0" hangingPunct="1">
              <a:lnSpc>
                <a:spcPts val="15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u="none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Регламент на презентацию решения и ответы на вопросы экспертной </a:t>
            </a:r>
            <a:r>
              <a:rPr kumimoji="0" lang="ru-RU" altLang="ru-RU" sz="1400" b="1" u="none" strike="noStrike" kern="1200" cap="none" spc="0" normalizeH="0" baseline="0" noProof="0" dirty="0" smtClean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комиссии:</a:t>
            </a:r>
            <a:endParaRPr kumimoji="0" lang="ru-RU" altLang="ru-RU" sz="1400" b="1" u="none" strike="noStrike" kern="1200" cap="none" spc="0" normalizeH="0" baseline="0" noProof="0" dirty="0">
              <a:ln>
                <a:noFill/>
              </a:ln>
              <a:solidFill>
                <a:srgbClr val="007C89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1">
            <a:extLst>
              <a:ext uri="{FF2B5EF4-FFF2-40B4-BE49-F238E27FC236}">
                <a16:creationId xmlns:a16="http://schemas.microsoft.com/office/drawing/2014/main" id="{4EEE2EA1-6466-DD46-B80E-FF9BE5F3C7E1}"/>
              </a:ext>
            </a:extLst>
          </p:cNvPr>
          <p:cNvCxnSpPr>
            <a:cxnSpLocks/>
          </p:cNvCxnSpPr>
          <p:nvPr/>
        </p:nvCxnSpPr>
        <p:spPr>
          <a:xfrm flipH="1">
            <a:off x="479425" y="1916113"/>
            <a:ext cx="11304588" cy="0"/>
          </a:xfrm>
          <a:prstGeom prst="line">
            <a:avLst/>
          </a:prstGeom>
          <a:ln>
            <a:solidFill>
              <a:srgbClr val="E14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C9FFAA-FCB5-F64E-B24E-4025AC3769B1}"/>
              </a:ext>
            </a:extLst>
          </p:cNvPr>
          <p:cNvSpPr txBox="1"/>
          <p:nvPr/>
        </p:nvSpPr>
        <p:spPr>
          <a:xfrm>
            <a:off x="372540" y="2301510"/>
            <a:ext cx="4045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E14E39"/>
                </a:solidFill>
                <a:ea typeface="Roboto" panose="02000000000000000000" pitchFamily="2" charset="0"/>
              </a:rPr>
              <a:t>Подведение </a:t>
            </a:r>
            <a:r>
              <a:rPr lang="ru-RU" sz="1600" b="1" dirty="0" smtClean="0">
                <a:solidFill>
                  <a:srgbClr val="E14E39"/>
                </a:solidFill>
                <a:ea typeface="Roboto" panose="02000000000000000000" pitchFamily="2" charset="0"/>
              </a:rPr>
              <a:t>итогов защиты проектов</a:t>
            </a:r>
            <a:endParaRPr lang="ru-RU" sz="1600" b="1" dirty="0">
              <a:solidFill>
                <a:srgbClr val="E14E39"/>
              </a:solidFill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0B275-4DAE-5544-A1D5-029D03AF59E2}"/>
              </a:ext>
            </a:extLst>
          </p:cNvPr>
          <p:cNvSpPr txBox="1"/>
          <p:nvPr/>
        </p:nvSpPr>
        <p:spPr>
          <a:xfrm>
            <a:off x="380999" y="2786776"/>
            <a:ext cx="78936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a typeface="Roboto" panose="02000000000000000000" pitchFamily="2" charset="0"/>
              </a:rPr>
              <a:t>При подсчете баллов по каждому критерию удаляется 1 наибольшая и 1 наименьшая оценка </a:t>
            </a:r>
            <a:r>
              <a:rPr lang="ru-RU" sz="1400" i="1" dirty="0">
                <a:ea typeface="Roboto" panose="02000000000000000000" pitchFamily="2" charset="0"/>
              </a:rPr>
              <a:t>(если экспертов больше 6 человек)</a:t>
            </a:r>
          </a:p>
          <a:p>
            <a:pPr algn="just"/>
            <a:endParaRPr lang="ru-RU" sz="1400" dirty="0">
              <a:ea typeface="Roboto" panose="02000000000000000000" pitchFamily="2" charset="0"/>
            </a:endParaRPr>
          </a:p>
          <a:p>
            <a:pPr algn="just"/>
            <a:r>
              <a:rPr lang="ru-RU" sz="1400" dirty="0">
                <a:ea typeface="Roboto" panose="02000000000000000000" pitchFamily="2" charset="0"/>
              </a:rPr>
              <a:t>По каждому из 5 критериев высчитывается среднее значение оценок экспертов, которое умножается на весовой коэффициент</a:t>
            </a:r>
          </a:p>
          <a:p>
            <a:pPr algn="just"/>
            <a:endParaRPr lang="ru-RU" sz="1400" dirty="0">
              <a:ea typeface="Roboto" panose="02000000000000000000" pitchFamily="2" charset="0"/>
            </a:endParaRPr>
          </a:p>
          <a:p>
            <a:pPr algn="just"/>
            <a:r>
              <a:rPr lang="ru-RU" sz="1400" dirty="0">
                <a:ea typeface="Roboto" panose="02000000000000000000" pitchFamily="2" charset="0"/>
              </a:rPr>
              <a:t>Оценки по 5 критериям суммируются для получения общего балла по критериям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41289-2C71-6148-BD54-8B82A91DBB33}"/>
              </a:ext>
            </a:extLst>
          </p:cNvPr>
          <p:cNvSpPr txBox="1"/>
          <p:nvPr/>
        </p:nvSpPr>
        <p:spPr>
          <a:xfrm>
            <a:off x="380999" y="4472460"/>
            <a:ext cx="7893603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ea typeface="Roboto" panose="02000000000000000000" pitchFamily="2" charset="0"/>
              </a:rPr>
              <a:t>Команде могут быть начислены дополнительные и штрафные баллы:</a:t>
            </a:r>
          </a:p>
          <a:p>
            <a:pPr marL="274638" indent="-2746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</a:rPr>
              <a:t>Дополнительные 2 балла умножаются на весовой коэффициент </a:t>
            </a:r>
            <a:r>
              <a:rPr lang="ru-RU" sz="1400" dirty="0" smtClean="0">
                <a:ea typeface="Roboto" panose="02000000000000000000" pitchFamily="2" charset="0"/>
              </a:rPr>
              <a:t>критерия «Оригинальность и </a:t>
            </a:r>
            <a:r>
              <a:rPr lang="ru-RU" sz="1400" dirty="0">
                <a:ea typeface="Roboto" panose="02000000000000000000" pitchFamily="2" charset="0"/>
              </a:rPr>
              <a:t>новизна решения» (2*0,2=0,4 балла). Полученные 0,4 балла прибавляются к общему баллу</a:t>
            </a:r>
          </a:p>
          <a:p>
            <a:pPr marL="274638" indent="-27463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</a:rPr>
              <a:t>Штрафной балл/ы суммируются и умножаются на весовой коэффициент критерия «Презентация и выступление» (1/2*0,15=0,15/0,3 балла). Полученные 0,15/0,3 балла вычитаются из общего балла</a:t>
            </a:r>
          </a:p>
          <a:p>
            <a:pPr marL="274638" indent="-274638" algn="just">
              <a:spcAft>
                <a:spcPts val="600"/>
              </a:spcAft>
            </a:pPr>
            <a:r>
              <a:rPr lang="ru-RU" sz="1400" dirty="0">
                <a:ea typeface="Roboto" panose="02000000000000000000" pitchFamily="2" charset="0"/>
              </a:rPr>
              <a:t>Таким обзором получается итоговый балл (оценка) команды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06065D-66DC-C542-820F-A5BD31C8C196}"/>
              </a:ext>
            </a:extLst>
          </p:cNvPr>
          <p:cNvSpPr txBox="1"/>
          <p:nvPr/>
        </p:nvSpPr>
        <p:spPr>
          <a:xfrm>
            <a:off x="8445609" y="2301510"/>
            <a:ext cx="31828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6077"/>
                </a:solidFill>
                <a:ea typeface="Roboto" panose="02000000000000000000" pitchFamily="2" charset="0"/>
              </a:rPr>
              <a:t>Дополнительные и </a:t>
            </a:r>
            <a:r>
              <a:rPr lang="ru-RU" sz="1600" b="1" dirty="0" smtClean="0">
                <a:solidFill>
                  <a:srgbClr val="006077"/>
                </a:solidFill>
                <a:ea typeface="Roboto" panose="02000000000000000000" pitchFamily="2" charset="0"/>
              </a:rPr>
              <a:t>штрафные баллы</a:t>
            </a:r>
            <a:endParaRPr lang="ru-RU" sz="1600" b="1" dirty="0">
              <a:solidFill>
                <a:srgbClr val="006077"/>
              </a:solidFill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7A407-0DFB-764D-A5AE-98C10A7B3E2B}"/>
              </a:ext>
            </a:extLst>
          </p:cNvPr>
          <p:cNvSpPr txBox="1"/>
          <p:nvPr/>
        </p:nvSpPr>
        <p:spPr>
          <a:xfrm>
            <a:off x="9263216" y="3008593"/>
            <a:ext cx="25207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a typeface="Roboto" panose="02000000000000000000" pitchFamily="2" charset="0"/>
              </a:rPr>
              <a:t>Балла за разработку </a:t>
            </a:r>
            <a:r>
              <a:rPr lang="ru-RU" sz="1400" dirty="0" smtClean="0">
                <a:ea typeface="Roboto" panose="02000000000000000000" pitchFamily="2" charset="0"/>
              </a:rPr>
              <a:t>кросс-функционального </a:t>
            </a:r>
            <a:r>
              <a:rPr lang="ru-RU" sz="1400" dirty="0">
                <a:ea typeface="Roboto" panose="02000000000000000000" pitchFamily="2" charset="0"/>
              </a:rPr>
              <a:t>проекта с возможностью тиражирования решения на 2 и более предприятий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6FE04-0805-CF49-BD8D-5431DDC234B3}"/>
              </a:ext>
            </a:extLst>
          </p:cNvPr>
          <p:cNvSpPr txBox="1"/>
          <p:nvPr/>
        </p:nvSpPr>
        <p:spPr>
          <a:xfrm>
            <a:off x="9263216" y="4472460"/>
            <a:ext cx="252079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ea typeface="Roboto" panose="02000000000000000000" pitchFamily="2" charset="0"/>
              </a:rPr>
              <a:t>Балл за превышение </a:t>
            </a:r>
            <a:r>
              <a:rPr lang="ru-RU" sz="1400" dirty="0" smtClean="0">
                <a:ea typeface="Roboto" panose="02000000000000000000" pitchFamily="2" charset="0"/>
              </a:rPr>
              <a:t>кол-ва </a:t>
            </a:r>
            <a:r>
              <a:rPr lang="ru-RU" sz="1400" dirty="0">
                <a:ea typeface="Roboto" panose="02000000000000000000" pitchFamily="2" charset="0"/>
              </a:rPr>
              <a:t>слайдов</a:t>
            </a:r>
          </a:p>
          <a:p>
            <a:pPr algn="just"/>
            <a:r>
              <a:rPr lang="ru-RU" sz="1400" dirty="0">
                <a:ea typeface="Roboto" panose="02000000000000000000" pitchFamily="2" charset="0"/>
              </a:rPr>
              <a:t>Балл за превышение командой времени выступления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927CD9-2AEF-704F-B986-077D8C324EFB}"/>
              </a:ext>
            </a:extLst>
          </p:cNvPr>
          <p:cNvSpPr/>
          <p:nvPr/>
        </p:nvSpPr>
        <p:spPr bwMode="auto">
          <a:xfrm>
            <a:off x="8536305" y="3082032"/>
            <a:ext cx="665669" cy="66566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55C07E6E-BA52-0845-B50A-97BB92C5474A}"/>
              </a:ext>
            </a:extLst>
          </p:cNvPr>
          <p:cNvSpPr txBox="1">
            <a:spLocks/>
          </p:cNvSpPr>
          <p:nvPr/>
        </p:nvSpPr>
        <p:spPr>
          <a:xfrm>
            <a:off x="8546410" y="3170094"/>
            <a:ext cx="655564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+2</a:t>
            </a:r>
            <a:endParaRPr lang="ru-RU" sz="3000" b="1" dirty="0">
              <a:solidFill>
                <a:schemeClr val="bg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3C2E39-B3B4-6F4C-BE64-B76A2419F47E}"/>
              </a:ext>
            </a:extLst>
          </p:cNvPr>
          <p:cNvSpPr/>
          <p:nvPr/>
        </p:nvSpPr>
        <p:spPr bwMode="auto">
          <a:xfrm>
            <a:off x="8536305" y="4439535"/>
            <a:ext cx="665669" cy="665669"/>
          </a:xfrm>
          <a:prstGeom prst="ellipse">
            <a:avLst/>
          </a:prstGeom>
          <a:solidFill>
            <a:srgbClr val="E14E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3B1A9770-18C4-6A40-AE4F-9E9FEFF89CFF}"/>
              </a:ext>
            </a:extLst>
          </p:cNvPr>
          <p:cNvSpPr txBox="1">
            <a:spLocks/>
          </p:cNvSpPr>
          <p:nvPr/>
        </p:nvSpPr>
        <p:spPr>
          <a:xfrm>
            <a:off x="8546410" y="4527597"/>
            <a:ext cx="655564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-1</a:t>
            </a:r>
            <a:endParaRPr lang="ru-RU" sz="3000" b="1" dirty="0">
              <a:solidFill>
                <a:schemeClr val="bg1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73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969F2818-97DD-4E5D-BF92-0B9B74B5FBA7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969F2818-97DD-4E5D-BF92-0B9B74B5FBA7}"/>
    </a:ext>
  </a:extLst>
</a:theme>
</file>

<file path=ppt/theme/theme5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809696EB-28A3-4D7D-94D1-BE943D5711B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Общий документ" ma:contentTypeID="0x010100705FB8102D544CBFA390ABFA125793D200E6422956266E994FA7C7ACE90E8E1E31" ma:contentTypeVersion="" ma:contentTypeDescription="" ma:contentTypeScope="" ma:versionID="a9a9de499afdda573e9c360d6a095af8">
  <xsd:schema xmlns:xsd="http://www.w3.org/2001/XMLSchema" xmlns:xs="http://www.w3.org/2001/XMLSchema" xmlns:p="http://schemas.microsoft.com/office/2006/metadata/properties" xmlns:ns1="http://schemas.microsoft.com/sharepoint/v3" xmlns:ns2="5567b4f7-cd9b-431c-8ff7-8edc8756ccac" xmlns:ns3="628ec9ce-37ec-4f45-9884-a94516b45b72" targetNamespace="http://schemas.microsoft.com/office/2006/metadata/properties" ma:root="true" ma:fieldsID="2815e65e17bb5ee0a81e5137b82c5bf4" ns1:_="" ns2:_="" ns3:_="">
    <xsd:import namespace="http://schemas.microsoft.com/sharepoint/v3"/>
    <xsd:import namespace="5567b4f7-cd9b-431c-8ff7-8edc8756ccac"/>
    <xsd:import namespace="628ec9ce-37ec-4f45-9884-a94516b45b72"/>
    <xsd:element name="properties">
      <xsd:complexType>
        <xsd:sequence>
          <xsd:element name="documentManagement">
            <xsd:complexType>
              <xsd:all>
                <xsd:element ref="ns1:DocumentType"/>
                <xsd:element ref="ns1:Description" minOccurs="0"/>
                <xsd:element ref="ns1:Status"/>
                <xsd:element ref="ns1:_CopySource" minOccurs="0"/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Type" ma:index="3" ma:displayName="Тип документа" ma:default="Рабочий документ" ma:internalName="DocumentType">
      <xsd:simpleType>
        <xsd:restriction base="dms:Choice">
          <xsd:enumeration value="Рабочий документ"/>
        </xsd:restriction>
      </xsd:simpleType>
    </xsd:element>
    <xsd:element name="Description" ma:index="4" nillable="true" ma:displayName="Описание" ma:internalName="Description">
      <xsd:simpleType>
        <xsd:restriction base="dms:Note">
          <xsd:maxLength value="255"/>
        </xsd:restriction>
      </xsd:simpleType>
    </xsd:element>
    <xsd:element name="Status" ma:index="5" ma:displayName="Статус" ma:default="Черновик" ma:internalName="Status">
      <xsd:simpleType>
        <xsd:restriction base="dms:Choice">
          <xsd:enumeration value="Черновик"/>
          <xsd:enumeration value="Проект"/>
          <xsd:enumeration value="Утвержден"/>
          <xsd:enumeration value="Отменен"/>
        </xsd:restriction>
      </xsd:simpleType>
    </xsd:element>
    <xsd:element name="_CopySource" ma:index="6" nillable="true" ma:displayName="Источник копии" ma:internalName="_CopySourc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b4f7-cd9b-431c-8ff7-8edc8756ccac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8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ec9ce-37ec-4f45-9884-a94516b45b7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Корпоративные ключевые слова" ma:fieldId="{23f27201-bee3-471e-b2e7-b64fd8b7ca38}" ma:taxonomyMulti="true" ma:sspId="29114a08-32cd-425b-9142-99f8648b7c4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Столбец для захвата всех терминов таксономии" ma:description="" ma:hidden="true" ma:list="{77b44ce9-0cd8-4e8a-a6a3-0aa421691eb0}" ma:internalName="TaxCatchAll" ma:showField="CatchAllData" ma:web="628ec9ce-37ec-4f45-9884-a94516b45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567b4f7-cd9b-431c-8ff7-8edc8756ccac">KS6774CA27NQ-1315063325-8032</_dlc_DocId>
    <_dlc_DocIdUrl xmlns="5567b4f7-cd9b-431c-8ff7-8edc8756ccac">
      <Url>https://sp.sibur.local/orgunits/talents/_layouts/15/DocIdRedir.aspx?ID=KS6774CA27NQ-1315063325-8032</Url>
      <Description>KS6774CA27NQ-1315063325-8032</Description>
    </_dlc_DocIdUrl>
    <DocumentType xmlns="http://schemas.microsoft.com/sharepoint/v3">Рабочий документ</DocumentType>
    <TaxKeywordTaxHTField xmlns="628ec9ce-37ec-4f45-9884-a94516b45b72">
      <Terms xmlns="http://schemas.microsoft.com/office/infopath/2007/PartnerControls"/>
    </TaxKeywordTaxHTField>
    <Status xmlns="http://schemas.microsoft.com/sharepoint/v3">Черновик</Status>
    <TaxCatchAll xmlns="628ec9ce-37ec-4f45-9884-a94516b45b72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77601-63EB-4A11-B27F-D1AC1D1B696E}"/>
</file>

<file path=customXml/itemProps2.xml><?xml version="1.0" encoding="utf-8"?>
<ds:datastoreItem xmlns:ds="http://schemas.openxmlformats.org/officeDocument/2006/customXml" ds:itemID="{5BD77F7F-74DE-4929-8376-712FA2F8043C}"/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1229</Words>
  <Application>Microsoft Office PowerPoint</Application>
  <PresentationFormat>Широкоэкранный</PresentationFormat>
  <Paragraphs>184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Roboto</vt:lpstr>
      <vt:lpstr>Roboto Black</vt:lpstr>
      <vt:lpstr>Roboto Light</vt:lpstr>
      <vt:lpstr>Times New Roman</vt:lpstr>
      <vt:lpstr>Wingdings</vt:lpstr>
      <vt:lpstr>Тема Office</vt:lpstr>
      <vt:lpstr>Титульные слайды</vt:lpstr>
      <vt:lpstr>1_Тема Office</vt:lpstr>
      <vt:lpstr>3_Титульные слайды</vt:lpstr>
      <vt:lpstr>Базовые слайды</vt:lpstr>
      <vt:lpstr>ПРАВИЛА ПРОВЕДЕНИЯ</vt:lpstr>
      <vt:lpstr>Цели и задачи Форума </vt:lpstr>
      <vt:lpstr>Форум в цифрах </vt:lpstr>
      <vt:lpstr>Презентация PowerPoint</vt:lpstr>
      <vt:lpstr>Презентация PowerPoint</vt:lpstr>
      <vt:lpstr>Формирование команд</vt:lpstr>
      <vt:lpstr>Рекомендации для участников</vt:lpstr>
      <vt:lpstr>Экспертная комиссия</vt:lpstr>
      <vt:lpstr>Презентация PowerPoint</vt:lpstr>
      <vt:lpstr>Презентация PowerPoint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Шулепова Елизавета Александровна</dc:creator>
  <cp:lastModifiedBy>Толмачева Ольга Валериевна</cp:lastModifiedBy>
  <cp:revision>49</cp:revision>
  <dcterms:created xsi:type="dcterms:W3CDTF">2024-03-12T01:24:45Z</dcterms:created>
  <dcterms:modified xsi:type="dcterms:W3CDTF">2024-03-26T15:49:54Z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1796573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  <property fmtid="{D5CDD505-2E9C-101B-9397-08002B2CF9AE}" pid="5" name="ContentTypeId">
    <vt:lpwstr>0x010100705FB8102D544CBFA390ABFA125793D200E6422956266E994FA7C7ACE90E8E1E31</vt:lpwstr>
  </property>
  <property fmtid="{D5CDD505-2E9C-101B-9397-08002B2CF9AE}" pid="6" name="_dlc_DocIdItemGuid">
    <vt:lpwstr>6171814f-1808-40fd-999b-9d4156786ce8</vt:lpwstr>
  </property>
  <property fmtid="{D5CDD505-2E9C-101B-9397-08002B2CF9AE}" pid="7" name="TaxKeyword">
    <vt:lpwstr/>
  </property>
</Properties>
</file>